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7"/>
  </p:notesMasterIdLst>
  <p:handoutMasterIdLst>
    <p:handoutMasterId r:id="rId108"/>
  </p:handoutMasterIdLst>
  <p:sldIdLst>
    <p:sldId id="256" r:id="rId2"/>
    <p:sldId id="257" r:id="rId3"/>
    <p:sldId id="258" r:id="rId4"/>
    <p:sldId id="259" r:id="rId5"/>
    <p:sldId id="277" r:id="rId6"/>
    <p:sldId id="260" r:id="rId7"/>
    <p:sldId id="261" r:id="rId8"/>
    <p:sldId id="262" r:id="rId9"/>
    <p:sldId id="263" r:id="rId10"/>
    <p:sldId id="264" r:id="rId11"/>
    <p:sldId id="266" r:id="rId12"/>
    <p:sldId id="267" r:id="rId13"/>
    <p:sldId id="268" r:id="rId14"/>
    <p:sldId id="269" r:id="rId15"/>
    <p:sldId id="274" r:id="rId16"/>
    <p:sldId id="275" r:id="rId17"/>
    <p:sldId id="276" r:id="rId18"/>
    <p:sldId id="278" r:id="rId19"/>
    <p:sldId id="279" r:id="rId20"/>
    <p:sldId id="280" r:id="rId21"/>
    <p:sldId id="281" r:id="rId22"/>
    <p:sldId id="283" r:id="rId23"/>
    <p:sldId id="284" r:id="rId24"/>
    <p:sldId id="285" r:id="rId25"/>
    <p:sldId id="282" r:id="rId26"/>
    <p:sldId id="286" r:id="rId27"/>
    <p:sldId id="368" r:id="rId28"/>
    <p:sldId id="347" r:id="rId29"/>
    <p:sldId id="287" r:id="rId30"/>
    <p:sldId id="369" r:id="rId31"/>
    <p:sldId id="288" r:id="rId32"/>
    <p:sldId id="342" r:id="rId33"/>
    <p:sldId id="348" r:id="rId34"/>
    <p:sldId id="363" r:id="rId35"/>
    <p:sldId id="364" r:id="rId36"/>
    <p:sldId id="352" r:id="rId37"/>
    <p:sldId id="351" r:id="rId38"/>
    <p:sldId id="346" r:id="rId39"/>
    <p:sldId id="345" r:id="rId40"/>
    <p:sldId id="289" r:id="rId41"/>
    <p:sldId id="353" r:id="rId42"/>
    <p:sldId id="349" r:id="rId43"/>
    <p:sldId id="344" r:id="rId44"/>
    <p:sldId id="350" r:id="rId45"/>
    <p:sldId id="290" r:id="rId46"/>
    <p:sldId id="291" r:id="rId47"/>
    <p:sldId id="292" r:id="rId48"/>
    <p:sldId id="293" r:id="rId49"/>
    <p:sldId id="294" r:id="rId50"/>
    <p:sldId id="295" r:id="rId51"/>
    <p:sldId id="296" r:id="rId52"/>
    <p:sldId id="297" r:id="rId53"/>
    <p:sldId id="298" r:id="rId54"/>
    <p:sldId id="299" r:id="rId55"/>
    <p:sldId id="304" r:id="rId56"/>
    <p:sldId id="307" r:id="rId57"/>
    <p:sldId id="305" r:id="rId58"/>
    <p:sldId id="306" r:id="rId59"/>
    <p:sldId id="300" r:id="rId60"/>
    <p:sldId id="302" r:id="rId61"/>
    <p:sldId id="333" r:id="rId62"/>
    <p:sldId id="308" r:id="rId63"/>
    <p:sldId id="312" r:id="rId64"/>
    <p:sldId id="310" r:id="rId65"/>
    <p:sldId id="311" r:id="rId66"/>
    <p:sldId id="313" r:id="rId67"/>
    <p:sldId id="314" r:id="rId68"/>
    <p:sldId id="315" r:id="rId69"/>
    <p:sldId id="316" r:id="rId70"/>
    <p:sldId id="317" r:id="rId71"/>
    <p:sldId id="318" r:id="rId72"/>
    <p:sldId id="330" r:id="rId73"/>
    <p:sldId id="319" r:id="rId74"/>
    <p:sldId id="320" r:id="rId75"/>
    <p:sldId id="322" r:id="rId76"/>
    <p:sldId id="323" r:id="rId77"/>
    <p:sldId id="321" r:id="rId78"/>
    <p:sldId id="324" r:id="rId79"/>
    <p:sldId id="325" r:id="rId80"/>
    <p:sldId id="326" r:id="rId81"/>
    <p:sldId id="327" r:id="rId82"/>
    <p:sldId id="328" r:id="rId83"/>
    <p:sldId id="329" r:id="rId84"/>
    <p:sldId id="334" r:id="rId85"/>
    <p:sldId id="335" r:id="rId86"/>
    <p:sldId id="336" r:id="rId87"/>
    <p:sldId id="337" r:id="rId88"/>
    <p:sldId id="338" r:id="rId89"/>
    <p:sldId id="339" r:id="rId90"/>
    <p:sldId id="340" r:id="rId91"/>
    <p:sldId id="370" r:id="rId92"/>
    <p:sldId id="341" r:id="rId93"/>
    <p:sldId id="354" r:id="rId94"/>
    <p:sldId id="355" r:id="rId95"/>
    <p:sldId id="356" r:id="rId96"/>
    <p:sldId id="357" r:id="rId97"/>
    <p:sldId id="358" r:id="rId98"/>
    <p:sldId id="359" r:id="rId99"/>
    <p:sldId id="360" r:id="rId100"/>
    <p:sldId id="361" r:id="rId101"/>
    <p:sldId id="362" r:id="rId102"/>
    <p:sldId id="367" r:id="rId103"/>
    <p:sldId id="371" r:id="rId104"/>
    <p:sldId id="372" r:id="rId105"/>
    <p:sldId id="373"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0107A3-8CBB-4186-A55F-77FD70DA213A}" type="datetimeFigureOut">
              <a:rPr lang="en-US" smtClean="0"/>
              <a:pPr/>
              <a:t>8/31/2016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9968D6-C270-4DC5-988E-C0061512379B}" type="slidenum">
              <a:rPr lang="en-US" smtClean="0"/>
              <a:pPr/>
              <a:t>‹#›</a:t>
            </a:fld>
            <a:endParaRPr lang="en-US"/>
          </a:p>
        </p:txBody>
      </p:sp>
    </p:spTree>
    <p:extLst>
      <p:ext uri="{BB962C8B-B14F-4D97-AF65-F5344CB8AC3E}">
        <p14:creationId xmlns:p14="http://schemas.microsoft.com/office/powerpoint/2010/main" val="2430614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73E55B-F563-4F8A-9057-62EE75ED18BB}" type="datetimeFigureOut">
              <a:rPr lang="en-US" smtClean="0"/>
              <a:t>8/31/2016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B309C2-F9DE-47CA-B843-59353EA8110C}" type="slidenum">
              <a:rPr lang="en-US" smtClean="0"/>
              <a:t>‹#›</a:t>
            </a:fld>
            <a:endParaRPr lang="en-US"/>
          </a:p>
        </p:txBody>
      </p:sp>
    </p:spTree>
    <p:extLst>
      <p:ext uri="{BB962C8B-B14F-4D97-AF65-F5344CB8AC3E}">
        <p14:creationId xmlns:p14="http://schemas.microsoft.com/office/powerpoint/2010/main" val="135335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309C2-F9DE-47CA-B843-59353EA8110C}" type="slidenum">
              <a:rPr lang="en-US" smtClean="0"/>
              <a:t>102</a:t>
            </a:fld>
            <a:endParaRPr lang="en-US"/>
          </a:p>
        </p:txBody>
      </p:sp>
    </p:spTree>
    <p:extLst>
      <p:ext uri="{BB962C8B-B14F-4D97-AF65-F5344CB8AC3E}">
        <p14:creationId xmlns:p14="http://schemas.microsoft.com/office/powerpoint/2010/main" val="353284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B6578E2-E418-4AC9-9072-8A6A7778190E}" type="datetimeFigureOut">
              <a:rPr lang="en-US" smtClean="0"/>
              <a:pPr/>
              <a:t>8/31/2016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BE7CFF4-4338-4FD1-9632-63CADBD5AFF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B6578E2-E418-4AC9-9072-8A6A7778190E}"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B6578E2-E418-4AC9-9072-8A6A7778190E}"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B6578E2-E418-4AC9-9072-8A6A7778190E}"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B6578E2-E418-4AC9-9072-8A6A7778190E}"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7CFF4-4338-4FD1-9632-63CADBD5AFF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B6578E2-E418-4AC9-9072-8A6A7778190E}" type="datetimeFigureOut">
              <a:rPr lang="en-US" smtClean="0"/>
              <a:pPr/>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B6578E2-E418-4AC9-9072-8A6A7778190E}" type="datetimeFigureOut">
              <a:rPr lang="en-US" smtClean="0"/>
              <a:pPr/>
              <a:t>8/31/2016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B6578E2-E418-4AC9-9072-8A6A7778190E}" type="datetimeFigureOut">
              <a:rPr lang="en-US" smtClean="0"/>
              <a:pPr/>
              <a:t>8/31/2016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578E2-E418-4AC9-9072-8A6A7778190E}" type="datetimeFigureOut">
              <a:rPr lang="en-US" smtClean="0"/>
              <a:pPr/>
              <a:t>8/31/2016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B6578E2-E418-4AC9-9072-8A6A7778190E}" type="datetimeFigureOut">
              <a:rPr lang="en-US" smtClean="0"/>
              <a:pPr/>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B6578E2-E418-4AC9-9072-8A6A7778190E}" type="datetimeFigureOut">
              <a:rPr lang="en-US" smtClean="0"/>
              <a:pPr/>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1"/>
            <a:ext cx="609600" cy="365125"/>
          </a:xfrm>
        </p:spPr>
        <p:txBody>
          <a:bodyPr/>
          <a:lstStyle/>
          <a:p>
            <a:fld id="{ABE7CFF4-4338-4FD1-9632-63CADBD5AFF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B6578E2-E418-4AC9-9072-8A6A7778190E}" type="datetimeFigureOut">
              <a:rPr lang="en-US" smtClean="0"/>
              <a:pPr/>
              <a:t>8/31/2016</a:t>
            </a:fld>
            <a:endParaRPr lang="en-US"/>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BE7CFF4-4338-4FD1-9632-63CADBD5AFF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www.cdc.gov/"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Lecture Packet 1</a:t>
            </a:r>
          </a:p>
        </p:txBody>
      </p:sp>
      <p:sp>
        <p:nvSpPr>
          <p:cNvPr id="3" name="Subtitle 2"/>
          <p:cNvSpPr>
            <a:spLocks noGrp="1"/>
          </p:cNvSpPr>
          <p:nvPr>
            <p:ph type="subTitle" idx="1"/>
          </p:nvPr>
        </p:nvSpPr>
        <p:spPr/>
        <p:txBody>
          <a:bodyPr/>
          <a:lstStyle/>
          <a:p>
            <a:r>
              <a:rPr lang="en-US" dirty="0"/>
              <a:t>	An Introduction to Microbiology </a:t>
            </a:r>
          </a:p>
          <a:p>
            <a:r>
              <a:rPr lang="en-US" dirty="0"/>
              <a:t>and Basic Chemistry</a:t>
            </a:r>
          </a:p>
          <a:p>
            <a:endParaRPr lang="en-US" dirty="0"/>
          </a:p>
          <a:p>
            <a:endParaRPr lang="en-US" dirty="0"/>
          </a:p>
        </p:txBody>
      </p:sp>
    </p:spTree>
  </p:cSld>
  <p:clrMapOvr>
    <a:masterClrMapping/>
  </p:clrMapOvr>
  <p:transition>
    <p:sndAc>
      <p:stSnd>
        <p:snd r:embed="rId2" name="drumroll.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15712"/>
          </a:xfrm>
        </p:spPr>
        <p:txBody>
          <a:bodyPr>
            <a:normAutofit fontScale="90000"/>
          </a:bodyPr>
          <a:lstStyle/>
          <a:p>
            <a:r>
              <a:rPr lang="en-US" sz="2400" dirty="0"/>
              <a:t>	</a:t>
            </a:r>
            <a:r>
              <a:rPr lang="en-US" sz="2400" dirty="0">
                <a:solidFill>
                  <a:schemeClr val="tx1"/>
                </a:solidFill>
              </a:rPr>
              <a:t>FOOD MICROBIOLOGY</a:t>
            </a:r>
            <a:br>
              <a:rPr lang="en-US" sz="2400" dirty="0"/>
            </a:br>
            <a:r>
              <a:rPr lang="en-US" sz="2400" dirty="0"/>
              <a:t>		</a:t>
            </a:r>
            <a:r>
              <a:rPr lang="en-US" sz="2000" dirty="0">
                <a:solidFill>
                  <a:schemeClr val="tx1"/>
                </a:solidFill>
              </a:rPr>
              <a:t>SINGLE CELL PROTEIN sources- </a:t>
            </a:r>
            <a:r>
              <a:rPr lang="en-US" sz="2000" i="1" dirty="0">
                <a:solidFill>
                  <a:schemeClr val="tx1"/>
                </a:solidFill>
              </a:rPr>
              <a:t>Spirulina</a:t>
            </a:r>
            <a:br>
              <a:rPr lang="en-US" sz="2000" i="1" dirty="0">
                <a:solidFill>
                  <a:schemeClr val="tx1"/>
                </a:solidFill>
              </a:rPr>
            </a:br>
            <a:r>
              <a:rPr lang="en-US" sz="2000" i="1" dirty="0">
                <a:solidFill>
                  <a:schemeClr val="tx1"/>
                </a:solidFill>
              </a:rPr>
              <a:t>		</a:t>
            </a:r>
            <a:r>
              <a:rPr lang="en-US" sz="2000" dirty="0">
                <a:solidFill>
                  <a:schemeClr val="tx1"/>
                </a:solidFill>
              </a:rPr>
              <a:t>Food spoilage and preservation</a:t>
            </a:r>
            <a:br>
              <a:rPr lang="en-US" sz="2000" dirty="0">
                <a:solidFill>
                  <a:schemeClr val="tx1"/>
                </a:solidFill>
              </a:rPr>
            </a:br>
            <a:r>
              <a:rPr lang="en-US" sz="2000" dirty="0">
                <a:solidFill>
                  <a:schemeClr val="tx1"/>
                </a:solidFill>
              </a:rPr>
              <a:t>		Dairy food microbiology</a:t>
            </a:r>
            <a:br>
              <a:rPr lang="en-US" sz="2400" i="1" dirty="0">
                <a:solidFill>
                  <a:schemeClr val="tx1"/>
                </a:solidFill>
              </a:rPr>
            </a:br>
            <a:br>
              <a:rPr lang="en-US" sz="2400" i="1" dirty="0">
                <a:solidFill>
                  <a:schemeClr val="tx1"/>
                </a:solidFill>
              </a:rPr>
            </a:br>
            <a:r>
              <a:rPr lang="en-US" sz="2400" i="1" dirty="0">
                <a:solidFill>
                  <a:schemeClr val="tx1"/>
                </a:solidFill>
              </a:rPr>
              <a:t>	</a:t>
            </a:r>
            <a:r>
              <a:rPr lang="en-US" sz="2400" dirty="0">
                <a:solidFill>
                  <a:schemeClr val="tx1"/>
                </a:solidFill>
              </a:rPr>
              <a:t>INDUSTRIAL PRODUCTS</a:t>
            </a:r>
            <a:br>
              <a:rPr lang="en-US" sz="2400" dirty="0">
                <a:solidFill>
                  <a:schemeClr val="tx1"/>
                </a:solidFill>
              </a:rPr>
            </a:br>
            <a:r>
              <a:rPr lang="en-US" sz="2400" dirty="0">
                <a:solidFill>
                  <a:schemeClr val="tx1"/>
                </a:solidFill>
              </a:rPr>
              <a:t>		</a:t>
            </a:r>
            <a:r>
              <a:rPr lang="en-US" sz="2000" dirty="0">
                <a:solidFill>
                  <a:schemeClr val="tx1"/>
                </a:solidFill>
              </a:rPr>
              <a:t>Pharmaceuticals</a:t>
            </a:r>
            <a:br>
              <a:rPr lang="en-US" sz="2000" dirty="0">
                <a:solidFill>
                  <a:schemeClr val="tx1"/>
                </a:solidFill>
              </a:rPr>
            </a:br>
            <a:r>
              <a:rPr lang="en-US" sz="2000" dirty="0">
                <a:solidFill>
                  <a:schemeClr val="tx1"/>
                </a:solidFill>
              </a:rPr>
              <a:t>		Food additives</a:t>
            </a:r>
            <a:br>
              <a:rPr lang="en-US" sz="2000" dirty="0">
                <a:solidFill>
                  <a:schemeClr val="tx1"/>
                </a:solidFill>
              </a:rPr>
            </a:br>
            <a:r>
              <a:rPr lang="en-US" sz="2000" dirty="0">
                <a:solidFill>
                  <a:schemeClr val="tx1"/>
                </a:solidFill>
              </a:rPr>
              <a:t>		Enzymes</a:t>
            </a:r>
            <a:br>
              <a:rPr lang="en-US" sz="2000" dirty="0">
                <a:solidFill>
                  <a:schemeClr val="tx1"/>
                </a:solidFill>
              </a:rPr>
            </a:br>
            <a:r>
              <a:rPr lang="en-US" sz="2000" dirty="0">
                <a:solidFill>
                  <a:schemeClr val="tx1"/>
                </a:solidFill>
              </a:rPr>
              <a:t>		Bioengineering of transgenic plants and animals to produce 				hundreds of products</a:t>
            </a:r>
            <a:br>
              <a:rPr lang="en-US" sz="2000" dirty="0">
                <a:solidFill>
                  <a:schemeClr val="tx1"/>
                </a:solidFill>
              </a:rPr>
            </a:br>
            <a:r>
              <a:rPr lang="en-US" sz="2000" dirty="0">
                <a:solidFill>
                  <a:schemeClr val="tx1"/>
                </a:solidFill>
              </a:rPr>
              <a:t>		Mining</a:t>
            </a:r>
            <a:br>
              <a:rPr lang="en-US" sz="2000" dirty="0">
                <a:solidFill>
                  <a:schemeClr val="tx1"/>
                </a:solidFill>
              </a:rPr>
            </a:br>
            <a:r>
              <a:rPr lang="en-US" sz="2000" dirty="0">
                <a:solidFill>
                  <a:schemeClr val="tx1"/>
                </a:solidFill>
              </a:rPr>
              <a:t>		Biofuels and Industrial Products</a:t>
            </a:r>
            <a:br>
              <a:rPr lang="en-US" sz="2000" dirty="0">
                <a:solidFill>
                  <a:schemeClr val="tx1"/>
                </a:solidFill>
              </a:rPr>
            </a:br>
            <a:r>
              <a:rPr lang="en-US" sz="2000" dirty="0">
                <a:solidFill>
                  <a:schemeClr val="tx1"/>
                </a:solidFill>
              </a:rPr>
              <a:t>		</a:t>
            </a:r>
            <a:br>
              <a:rPr lang="en-US" sz="2000" dirty="0">
                <a:solidFill>
                  <a:schemeClr val="tx1"/>
                </a:solidFill>
              </a:rPr>
            </a:br>
            <a:r>
              <a:rPr lang="en-US" sz="2000" dirty="0">
                <a:solidFill>
                  <a:schemeClr val="tx1"/>
                </a:solidFill>
              </a:rPr>
              <a:t>		Bio-deterioration is another concern for many industries 				because microbes can destroy the products that they 				sell.</a:t>
            </a:r>
            <a:br>
              <a:rPr lang="en-US" sz="2000" dirty="0">
                <a:solidFill>
                  <a:schemeClr val="tx1"/>
                </a:solidFill>
              </a:rPr>
            </a:br>
            <a:endParaRPr lang="en-US" sz="2400" i="1"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468112"/>
          </a:xfrm>
        </p:spPr>
        <p:txBody>
          <a:bodyPr>
            <a:normAutofit/>
          </a:bodyPr>
          <a:lstStyle/>
          <a:p>
            <a:r>
              <a:rPr lang="en-US" sz="2800" dirty="0">
                <a:solidFill>
                  <a:schemeClr val="tx1"/>
                </a:solidFill>
              </a:rPr>
              <a:t>	</a:t>
            </a:r>
            <a:r>
              <a:rPr lang="en-US" sz="2800" dirty="0">
                <a:solidFill>
                  <a:srgbClr val="FF0000"/>
                </a:solidFill>
              </a:rPr>
              <a:t>13. NOSOCOMIAL INFECTIONS</a:t>
            </a:r>
            <a:br>
              <a:rPr lang="en-US" sz="2800" dirty="0">
                <a:solidFill>
                  <a:srgbClr val="FF0000"/>
                </a:solidFill>
              </a:rPr>
            </a:br>
            <a:r>
              <a:rPr lang="en-US" sz="2800" dirty="0">
                <a:solidFill>
                  <a:srgbClr val="FF0000"/>
                </a:solidFill>
              </a:rPr>
              <a:t>	14. IATROGENIC INFECTIONS</a:t>
            </a:r>
            <a:br>
              <a:rPr lang="en-US" sz="2800" dirty="0">
                <a:solidFill>
                  <a:schemeClr val="tx1"/>
                </a:solidFill>
              </a:rPr>
            </a:br>
            <a:br>
              <a:rPr lang="en-US" sz="2800" dirty="0">
                <a:solidFill>
                  <a:schemeClr val="tx1"/>
                </a:solidFill>
              </a:rPr>
            </a:br>
            <a:r>
              <a:rPr lang="en-US" sz="2800" dirty="0">
                <a:solidFill>
                  <a:schemeClr val="tx1"/>
                </a:solidFill>
              </a:rPr>
              <a:t>	</a:t>
            </a:r>
            <a:r>
              <a:rPr lang="en-US" sz="2800" dirty="0">
                <a:solidFill>
                  <a:srgbClr val="7030A0"/>
                </a:solidFill>
              </a:rPr>
              <a:t>15. OPPORTUNISTIC INFECTIONS</a:t>
            </a:r>
            <a:br>
              <a:rPr lang="en-US" sz="2800" dirty="0">
                <a:solidFill>
                  <a:schemeClr val="tx1"/>
                </a:solidFill>
              </a:rPr>
            </a:br>
            <a:br>
              <a:rPr lang="en-US" sz="2800" dirty="0">
                <a:solidFill>
                  <a:schemeClr val="tx1"/>
                </a:solidFill>
              </a:rPr>
            </a:br>
            <a:r>
              <a:rPr lang="en-US" sz="2800" dirty="0">
                <a:solidFill>
                  <a:schemeClr val="tx1"/>
                </a:solidFill>
              </a:rPr>
              <a:t>	</a:t>
            </a:r>
            <a:r>
              <a:rPr lang="en-US" sz="2800" dirty="0">
                <a:solidFill>
                  <a:srgbClr val="002060"/>
                </a:solidFill>
              </a:rPr>
              <a:t>16. SYSTEMIC INFECTIONS</a:t>
            </a:r>
            <a:br>
              <a:rPr lang="en-US" sz="2800" dirty="0">
                <a:solidFill>
                  <a:srgbClr val="002060"/>
                </a:solidFill>
              </a:rPr>
            </a:br>
            <a:r>
              <a:rPr lang="en-US" sz="2800" dirty="0">
                <a:solidFill>
                  <a:srgbClr val="002060"/>
                </a:solidFill>
              </a:rPr>
              <a:t>	17. BACTEREMIA</a:t>
            </a:r>
            <a:br>
              <a:rPr lang="en-US" sz="2800" dirty="0">
                <a:solidFill>
                  <a:srgbClr val="002060"/>
                </a:solidFill>
              </a:rPr>
            </a:br>
            <a:r>
              <a:rPr lang="en-US" sz="2800" dirty="0">
                <a:solidFill>
                  <a:srgbClr val="002060"/>
                </a:solidFill>
              </a:rPr>
              <a:t>	18. SEPTICEMIA</a:t>
            </a:r>
            <a:br>
              <a:rPr lang="en-US" sz="2800" dirty="0">
                <a:solidFill>
                  <a:srgbClr val="002060"/>
                </a:solidFill>
              </a:rPr>
            </a:br>
            <a:r>
              <a:rPr lang="en-US" sz="2800" dirty="0">
                <a:solidFill>
                  <a:srgbClr val="002060"/>
                </a:solidFill>
              </a:rPr>
              <a:t>	19. TOXEMIA</a:t>
            </a:r>
            <a:br>
              <a:rPr lang="en-US" sz="2800" dirty="0">
                <a:solidFill>
                  <a:srgbClr val="002060"/>
                </a:solidFill>
              </a:rPr>
            </a:br>
            <a:r>
              <a:rPr lang="en-US" sz="2800" dirty="0">
                <a:solidFill>
                  <a:srgbClr val="002060"/>
                </a:solidFill>
              </a:rPr>
              <a:t>	20. VIREMIA</a:t>
            </a:r>
            <a:br>
              <a:rPr lang="en-US" sz="2800" dirty="0">
                <a:solidFill>
                  <a:schemeClr val="tx1"/>
                </a:solidFill>
              </a:rPr>
            </a:br>
            <a:br>
              <a:rPr lang="en-US" sz="2800" dirty="0">
                <a:solidFill>
                  <a:schemeClr val="tx1"/>
                </a:solidFill>
              </a:rPr>
            </a:br>
            <a:endParaRPr lang="en-US" sz="2800" dirty="0">
              <a:solidFill>
                <a:schemeClr val="tx1"/>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239512"/>
          </a:xfrm>
        </p:spPr>
        <p:txBody>
          <a:bodyPr>
            <a:normAutofit/>
          </a:bodyPr>
          <a:lstStyle/>
          <a:p>
            <a:r>
              <a:rPr lang="en-US" sz="2800" dirty="0">
                <a:solidFill>
                  <a:schemeClr val="tx1"/>
                </a:solidFill>
              </a:rPr>
              <a:t>	21. PYOGENIC INFECTIONS</a:t>
            </a:r>
            <a:br>
              <a:rPr lang="en-US" sz="2800" dirty="0">
                <a:solidFill>
                  <a:schemeClr val="tx1"/>
                </a:solidFill>
              </a:rPr>
            </a:br>
            <a:r>
              <a:rPr lang="en-US" sz="2800" dirty="0">
                <a:solidFill>
                  <a:schemeClr val="tx1"/>
                </a:solidFill>
              </a:rPr>
              <a:t>	22. PYROGENIC INFECTIONS</a:t>
            </a:r>
            <a:br>
              <a:rPr lang="en-US" sz="2800" dirty="0">
                <a:solidFill>
                  <a:schemeClr val="tx1"/>
                </a:solidFill>
              </a:rPr>
            </a:br>
            <a:br>
              <a:rPr lang="en-US" sz="2800" dirty="0">
                <a:solidFill>
                  <a:schemeClr val="tx1"/>
                </a:solidFill>
              </a:rPr>
            </a:br>
            <a:r>
              <a:rPr lang="en-US" sz="2800" dirty="0">
                <a:solidFill>
                  <a:schemeClr val="tx1"/>
                </a:solidFill>
              </a:rPr>
              <a:t>	23. </a:t>
            </a:r>
            <a:r>
              <a:rPr lang="en-US" sz="2800">
                <a:solidFill>
                  <a:schemeClr val="tx1"/>
                </a:solidFill>
              </a:rPr>
              <a:t>TERMINAL INFECTION</a:t>
            </a:r>
            <a:br>
              <a:rPr lang="en-US" sz="2800">
                <a:solidFill>
                  <a:schemeClr val="tx1"/>
                </a:solidFill>
              </a:rPr>
            </a:br>
            <a:br>
              <a:rPr lang="en-US" sz="2800">
                <a:solidFill>
                  <a:schemeClr val="tx1"/>
                </a:solidFill>
              </a:rPr>
            </a:br>
            <a:br>
              <a:rPr lang="en-US" sz="2800">
                <a:solidFill>
                  <a:schemeClr val="tx1"/>
                </a:solidFill>
              </a:rPr>
            </a:br>
            <a:br>
              <a:rPr lang="en-US" sz="2800">
                <a:solidFill>
                  <a:schemeClr val="tx1"/>
                </a:solidFill>
              </a:rPr>
            </a:br>
            <a:br>
              <a:rPr lang="en-US" sz="2800">
                <a:solidFill>
                  <a:schemeClr val="tx1"/>
                </a:solidFill>
              </a:rPr>
            </a:br>
            <a:endParaRPr lang="en-US" sz="2800" dirty="0">
              <a:solidFill>
                <a:schemeClr val="tx1"/>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2953512"/>
          </a:xfrm>
        </p:spPr>
        <p:txBody>
          <a:bodyPr>
            <a:normAutofit/>
          </a:bodyPr>
          <a:lstStyle/>
          <a:p>
            <a:pPr algn="ctr"/>
            <a:r>
              <a:rPr lang="en-US" sz="2800" dirty="0">
                <a:solidFill>
                  <a:schemeClr val="tx1"/>
                </a:solidFill>
              </a:rPr>
              <a:t>STUDY THE CHEMISTRY HOMEWORK</a:t>
            </a:r>
            <a:br>
              <a:rPr lang="en-US" sz="2800" dirty="0">
                <a:solidFill>
                  <a:schemeClr val="tx1"/>
                </a:solidFill>
              </a:rPr>
            </a:br>
            <a:r>
              <a:rPr lang="en-US" sz="2800" dirty="0">
                <a:solidFill>
                  <a:schemeClr val="tx1"/>
                </a:solidFill>
              </a:rPr>
              <a:t>WHICH IS ALSO </a:t>
            </a:r>
            <a:r>
              <a:rPr lang="en-US" sz="2800">
                <a:solidFill>
                  <a:schemeClr val="tx1"/>
                </a:solidFill>
              </a:rPr>
              <a:t>ON LECTURE TEST #1  </a:t>
            </a:r>
            <a:br>
              <a:rPr lang="en-US" sz="2800" dirty="0">
                <a:solidFill>
                  <a:schemeClr val="tx1"/>
                </a:solidFill>
              </a:rPr>
            </a:br>
            <a:br>
              <a:rPr lang="en-US" sz="2800" dirty="0">
                <a:solidFill>
                  <a:schemeClr val="tx1"/>
                </a:solidFill>
              </a:rPr>
            </a:br>
            <a:endParaRPr lang="en-US" sz="2800" dirty="0">
              <a:solidFill>
                <a:schemeClr val="tx1"/>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696712"/>
          </a:xfrm>
        </p:spPr>
        <p:txBody>
          <a:bodyPr>
            <a:normAutofit fontScale="90000"/>
          </a:bodyPr>
          <a:lstStyle/>
          <a:p>
            <a:r>
              <a:rPr lang="en-US" sz="2000" dirty="0">
                <a:solidFill>
                  <a:schemeClr val="tx1"/>
                </a:solidFill>
              </a:rPr>
              <a:t>LEARNING OBJECTIVES FOR LECTURE TEST 1</a:t>
            </a:r>
            <a:br>
              <a:rPr lang="en-US" sz="2000" dirty="0">
                <a:solidFill>
                  <a:schemeClr val="tx1"/>
                </a:solidFill>
              </a:rPr>
            </a:br>
            <a:br>
              <a:rPr lang="en-US" sz="2000" dirty="0">
                <a:solidFill>
                  <a:schemeClr val="tx1"/>
                </a:solidFill>
              </a:rPr>
            </a:br>
            <a:r>
              <a:rPr lang="en-US" sz="2000" dirty="0">
                <a:solidFill>
                  <a:schemeClr val="tx1"/>
                </a:solidFill>
              </a:rPr>
              <a:t>	- be able to cite characteristics which scientists generally use to identify</a:t>
            </a:r>
            <a:br>
              <a:rPr lang="en-US" sz="2000" dirty="0">
                <a:solidFill>
                  <a:schemeClr val="tx1"/>
                </a:solidFill>
              </a:rPr>
            </a:br>
            <a:r>
              <a:rPr lang="en-US" sz="2000" dirty="0">
                <a:solidFill>
                  <a:schemeClr val="tx1"/>
                </a:solidFill>
              </a:rPr>
              <a:t>		living organisms from non-living things</a:t>
            </a:r>
            <a:br>
              <a:rPr lang="en-US" sz="2000" dirty="0">
                <a:solidFill>
                  <a:schemeClr val="tx1"/>
                </a:solidFill>
              </a:rPr>
            </a:br>
            <a:r>
              <a:rPr lang="en-US" sz="2000" dirty="0">
                <a:solidFill>
                  <a:schemeClr val="tx1"/>
                </a:solidFill>
              </a:rPr>
              <a:t>	- be able to give reasons why people study microbiology and list the types of 			microorganisms</a:t>
            </a:r>
            <a:br>
              <a:rPr lang="en-US" sz="2000" dirty="0">
                <a:solidFill>
                  <a:schemeClr val="tx1"/>
                </a:solidFill>
              </a:rPr>
            </a:br>
            <a:r>
              <a:rPr lang="en-US" sz="2000" dirty="0">
                <a:solidFill>
                  <a:schemeClr val="tx1"/>
                </a:solidFill>
              </a:rPr>
              <a:t>	- describe the positive and negative impacts microbes play on human life</a:t>
            </a:r>
            <a:br>
              <a:rPr lang="en-US" sz="2000" dirty="0">
                <a:solidFill>
                  <a:schemeClr val="tx1"/>
                </a:solidFill>
              </a:rPr>
            </a:br>
            <a:r>
              <a:rPr lang="en-US" sz="2000" dirty="0">
                <a:solidFill>
                  <a:schemeClr val="tx1"/>
                </a:solidFill>
              </a:rPr>
              <a:t>	- describe the burden of microbial diseases comparing the differences between 		the developed and developing countries of the world</a:t>
            </a:r>
            <a:br>
              <a:rPr lang="en-US" sz="2000" dirty="0">
                <a:solidFill>
                  <a:schemeClr val="tx1"/>
                </a:solidFill>
              </a:rPr>
            </a:br>
            <a:r>
              <a:rPr lang="en-US" sz="2000" dirty="0">
                <a:solidFill>
                  <a:schemeClr val="tx1"/>
                </a:solidFill>
              </a:rPr>
              <a:t>	- explain the importance of microbes in various industries</a:t>
            </a:r>
            <a:br>
              <a:rPr lang="en-US" sz="2000" dirty="0">
                <a:solidFill>
                  <a:schemeClr val="tx1"/>
                </a:solidFill>
              </a:rPr>
            </a:br>
            <a:r>
              <a:rPr lang="en-US" sz="2000" dirty="0">
                <a:solidFill>
                  <a:schemeClr val="tx1"/>
                </a:solidFill>
              </a:rPr>
              <a:t>	- define “aseptic technique”  and its role in preventing the spread of</a:t>
            </a:r>
            <a:br>
              <a:rPr lang="en-US" sz="2000" dirty="0">
                <a:solidFill>
                  <a:schemeClr val="tx1"/>
                </a:solidFill>
              </a:rPr>
            </a:br>
            <a:r>
              <a:rPr lang="en-US" sz="2000" dirty="0">
                <a:solidFill>
                  <a:schemeClr val="tx1"/>
                </a:solidFill>
              </a:rPr>
              <a:t>		pathogens</a:t>
            </a:r>
            <a:br>
              <a:rPr lang="en-US" sz="2000" dirty="0">
                <a:solidFill>
                  <a:schemeClr val="tx1"/>
                </a:solidFill>
              </a:rPr>
            </a:br>
            <a:r>
              <a:rPr lang="en-US" sz="2000" dirty="0">
                <a:solidFill>
                  <a:schemeClr val="tx1"/>
                </a:solidFill>
              </a:rPr>
              <a:t>	- understand the functions of the CDC, NIH and WHO</a:t>
            </a:r>
            <a:br>
              <a:rPr lang="en-US" sz="2000" dirty="0">
                <a:solidFill>
                  <a:schemeClr val="tx1"/>
                </a:solidFill>
              </a:rPr>
            </a:br>
            <a:r>
              <a:rPr lang="en-US" sz="2000" dirty="0">
                <a:solidFill>
                  <a:schemeClr val="tx1"/>
                </a:solidFill>
              </a:rPr>
              <a:t>	- give the characteristics which differentiate prokaryotic from 				eukaryotic cells</a:t>
            </a:r>
            <a:br>
              <a:rPr lang="en-US" sz="2000" dirty="0">
                <a:solidFill>
                  <a:schemeClr val="tx1"/>
                </a:solidFill>
              </a:rPr>
            </a:br>
            <a:r>
              <a:rPr lang="en-US" sz="2000" dirty="0">
                <a:solidFill>
                  <a:schemeClr val="tx1"/>
                </a:solidFill>
              </a:rPr>
              <a:t>	- explain the units of measure needed to measure various microbes</a:t>
            </a:r>
            <a:br>
              <a:rPr lang="en-US" sz="2000" dirty="0">
                <a:solidFill>
                  <a:schemeClr val="tx1"/>
                </a:solidFill>
              </a:rPr>
            </a:br>
            <a:r>
              <a:rPr lang="en-US" sz="2000" dirty="0">
                <a:solidFill>
                  <a:schemeClr val="tx1"/>
                </a:solidFill>
              </a:rPr>
              <a:t>	- be able to write and recognize scientific names; tell what is meant by</a:t>
            </a:r>
            <a:br>
              <a:rPr lang="en-US" sz="2000" dirty="0">
                <a:solidFill>
                  <a:schemeClr val="tx1"/>
                </a:solidFill>
              </a:rPr>
            </a:br>
            <a:r>
              <a:rPr lang="en-US" sz="2000" dirty="0">
                <a:solidFill>
                  <a:schemeClr val="tx1"/>
                </a:solidFill>
              </a:rPr>
              <a:t>		an organism’s genus and species and who was Carolus Linnaeus</a:t>
            </a:r>
            <a:br>
              <a:rPr lang="en-US" sz="2000" dirty="0">
                <a:solidFill>
                  <a:schemeClr val="tx1"/>
                </a:solidFill>
              </a:rPr>
            </a:br>
            <a:r>
              <a:rPr lang="en-US" sz="2000" dirty="0">
                <a:solidFill>
                  <a:schemeClr val="tx1"/>
                </a:solidFill>
              </a:rPr>
              <a:t>	- be able to list the levels of classification from domain through species</a:t>
            </a:r>
            <a:br>
              <a:rPr lang="en-US" sz="2000" dirty="0">
                <a:solidFill>
                  <a:schemeClr val="tx1"/>
                </a:solidFill>
              </a:rPr>
            </a:br>
            <a:r>
              <a:rPr lang="en-US" sz="2000" dirty="0">
                <a:solidFill>
                  <a:schemeClr val="tx1"/>
                </a:solidFill>
              </a:rPr>
              <a:t>	- explain how organisms are classified in each of the different kingdoms </a:t>
            </a:r>
            <a:br>
              <a:rPr lang="en-US" sz="2000" dirty="0">
                <a:solidFill>
                  <a:schemeClr val="tx1"/>
                </a:solidFill>
              </a:rPr>
            </a:br>
            <a:r>
              <a:rPr lang="en-US" sz="2000" dirty="0">
                <a:solidFill>
                  <a:schemeClr val="tx1"/>
                </a:solidFill>
              </a:rPr>
              <a:t>		and the characteristics of organisms in each kingdom</a:t>
            </a:r>
            <a:br>
              <a:rPr lang="en-US" sz="2000" dirty="0">
                <a:solidFill>
                  <a:schemeClr val="tx1"/>
                </a:solidFill>
              </a:rPr>
            </a:br>
            <a:br>
              <a:rPr lang="en-US" sz="2000" dirty="0">
                <a:solidFill>
                  <a:schemeClr val="tx1"/>
                </a:solidFill>
              </a:rPr>
            </a:br>
            <a:endParaRPr lang="en-US" sz="2000" dirty="0">
              <a:solidFill>
                <a:schemeClr val="tx1"/>
              </a:solidFill>
            </a:endParaRPr>
          </a:p>
        </p:txBody>
      </p:sp>
    </p:spTree>
    <p:extLst>
      <p:ext uri="{BB962C8B-B14F-4D97-AF65-F5344CB8AC3E}">
        <p14:creationId xmlns:p14="http://schemas.microsoft.com/office/powerpoint/2010/main" val="5614484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620512"/>
          </a:xfrm>
        </p:spPr>
        <p:txBody>
          <a:bodyPr>
            <a:normAutofit/>
          </a:bodyPr>
          <a:lstStyle/>
          <a:p>
            <a:r>
              <a:rPr lang="en-US" sz="2000" dirty="0"/>
              <a:t>	</a:t>
            </a:r>
            <a:r>
              <a:rPr lang="en-US" sz="2000" dirty="0">
                <a:solidFill>
                  <a:schemeClr val="tx1"/>
                </a:solidFill>
              </a:rPr>
              <a:t>- Explain the difference between autotrophs and heterotrophs</a:t>
            </a:r>
            <a:br>
              <a:rPr lang="en-US" sz="2000" dirty="0">
                <a:solidFill>
                  <a:schemeClr val="tx1"/>
                </a:solidFill>
              </a:rPr>
            </a:br>
            <a:r>
              <a:rPr lang="en-US" sz="2000" dirty="0">
                <a:solidFill>
                  <a:schemeClr val="tx1"/>
                </a:solidFill>
              </a:rPr>
              <a:t>	- Explain the concepts of abiogenesis, Koch’s postulates, the “germ 			theory of disease” and selective toxicity</a:t>
            </a:r>
            <a:br>
              <a:rPr lang="en-US" sz="2000" dirty="0">
                <a:solidFill>
                  <a:schemeClr val="tx1"/>
                </a:solidFill>
              </a:rPr>
            </a:br>
            <a:r>
              <a:rPr lang="en-US" sz="2000" dirty="0">
                <a:solidFill>
                  <a:schemeClr val="tx1"/>
                </a:solidFill>
              </a:rPr>
              <a:t>	- Explain the major contributions of Jannsen, Van Leeuvanhoek, </a:t>
            </a:r>
            <a:br>
              <a:rPr lang="en-US" sz="2000" dirty="0">
                <a:solidFill>
                  <a:schemeClr val="tx1"/>
                </a:solidFill>
              </a:rPr>
            </a:br>
            <a:r>
              <a:rPr lang="en-US" sz="2000" dirty="0">
                <a:solidFill>
                  <a:schemeClr val="tx1"/>
                </a:solidFill>
              </a:rPr>
              <a:t>		Hooke, Pasteur, Koch, Ivanovski, Jenner, Semmelweiss,</a:t>
            </a:r>
            <a:br>
              <a:rPr lang="en-US" sz="2000" dirty="0">
                <a:solidFill>
                  <a:schemeClr val="tx1"/>
                </a:solidFill>
              </a:rPr>
            </a:br>
            <a:r>
              <a:rPr lang="en-US" sz="2000" dirty="0">
                <a:solidFill>
                  <a:schemeClr val="tx1"/>
                </a:solidFill>
              </a:rPr>
              <a:t>		Lister, Nightingale, Snow, Ehrlich and Fleming to the field</a:t>
            </a:r>
            <a:br>
              <a:rPr lang="en-US" sz="2000" dirty="0">
                <a:solidFill>
                  <a:schemeClr val="tx1"/>
                </a:solidFill>
              </a:rPr>
            </a:br>
            <a:r>
              <a:rPr lang="en-US" sz="2000" dirty="0">
                <a:solidFill>
                  <a:schemeClr val="tx1"/>
                </a:solidFill>
              </a:rPr>
              <a:t>		of microbiology</a:t>
            </a:r>
            <a:br>
              <a:rPr lang="en-US" sz="2000" dirty="0">
                <a:solidFill>
                  <a:schemeClr val="tx1"/>
                </a:solidFill>
              </a:rPr>
            </a:br>
            <a:r>
              <a:rPr lang="en-US" sz="2000" dirty="0">
                <a:solidFill>
                  <a:schemeClr val="tx1"/>
                </a:solidFill>
              </a:rPr>
              <a:t>	- Be able to compare and contrast different types of microscopes</a:t>
            </a:r>
            <a:br>
              <a:rPr lang="en-US" sz="2000" dirty="0">
                <a:solidFill>
                  <a:schemeClr val="tx1"/>
                </a:solidFill>
              </a:rPr>
            </a:br>
            <a:r>
              <a:rPr lang="en-US" sz="2000" dirty="0">
                <a:solidFill>
                  <a:schemeClr val="tx1"/>
                </a:solidFill>
              </a:rPr>
              <a:t>	- Explain what epidemiology is and the role the CDC plays</a:t>
            </a:r>
            <a:br>
              <a:rPr lang="en-US" sz="2000" dirty="0">
                <a:solidFill>
                  <a:schemeClr val="tx1"/>
                </a:solidFill>
              </a:rPr>
            </a:br>
            <a:r>
              <a:rPr lang="en-US" sz="2000" dirty="0">
                <a:solidFill>
                  <a:schemeClr val="tx1"/>
                </a:solidFill>
              </a:rPr>
              <a:t>	- Understand the purpose of the MMWR and what the “iceberg effect” </a:t>
            </a:r>
            <a:br>
              <a:rPr lang="en-US" sz="2000" dirty="0">
                <a:solidFill>
                  <a:schemeClr val="tx1"/>
                </a:solidFill>
              </a:rPr>
            </a:br>
            <a:r>
              <a:rPr lang="en-US" sz="2000" dirty="0">
                <a:solidFill>
                  <a:schemeClr val="tx1"/>
                </a:solidFill>
              </a:rPr>
              <a:t>		refers to</a:t>
            </a:r>
            <a:br>
              <a:rPr lang="en-US" sz="2000" dirty="0">
                <a:solidFill>
                  <a:schemeClr val="tx1"/>
                </a:solidFill>
              </a:rPr>
            </a:br>
            <a:r>
              <a:rPr lang="en-US" sz="2000" dirty="0">
                <a:solidFill>
                  <a:schemeClr val="tx1"/>
                </a:solidFill>
              </a:rPr>
              <a:t>	- Be able to distinguish and use the terms sporadic, endemic, epidemic 		and pandemic when referring to disease outbreaks</a:t>
            </a:r>
            <a:br>
              <a:rPr lang="en-US" sz="2000" dirty="0">
                <a:solidFill>
                  <a:schemeClr val="tx1"/>
                </a:solidFill>
              </a:rPr>
            </a:br>
            <a:r>
              <a:rPr lang="en-US" sz="2000" dirty="0">
                <a:solidFill>
                  <a:schemeClr val="tx1"/>
                </a:solidFill>
              </a:rPr>
              <a:t>	- Explain the difference and give examples of signs and symptoms of</a:t>
            </a:r>
            <a:br>
              <a:rPr lang="en-US" sz="2000" dirty="0">
                <a:solidFill>
                  <a:schemeClr val="tx1"/>
                </a:solidFill>
              </a:rPr>
            </a:br>
            <a:r>
              <a:rPr lang="en-US" sz="2000" dirty="0">
                <a:solidFill>
                  <a:schemeClr val="tx1"/>
                </a:solidFill>
              </a:rPr>
              <a:t>		disease; explain the concept of disease syndromes</a:t>
            </a:r>
            <a:br>
              <a:rPr lang="en-US" sz="2000" dirty="0">
                <a:solidFill>
                  <a:schemeClr val="tx1"/>
                </a:solidFill>
              </a:rPr>
            </a:br>
            <a:r>
              <a:rPr lang="en-US" sz="2000" dirty="0">
                <a:solidFill>
                  <a:schemeClr val="tx1"/>
                </a:solidFill>
              </a:rPr>
              <a:t>	- Use the terms incubation, prodromal, infection and convalescent  </a:t>
            </a:r>
            <a:br>
              <a:rPr lang="en-US" sz="2000" dirty="0">
                <a:solidFill>
                  <a:schemeClr val="tx1"/>
                </a:solidFill>
              </a:rPr>
            </a:br>
            <a:r>
              <a:rPr lang="en-US" sz="2000" dirty="0">
                <a:solidFill>
                  <a:schemeClr val="tx1"/>
                </a:solidFill>
              </a:rPr>
              <a:t>		periods of infections properly</a:t>
            </a:r>
            <a:br>
              <a:rPr lang="en-US" sz="2000" dirty="0">
                <a:solidFill>
                  <a:schemeClr val="tx1"/>
                </a:solidFill>
              </a:rPr>
            </a:br>
            <a:r>
              <a:rPr lang="en-US" sz="2000" dirty="0">
                <a:solidFill>
                  <a:schemeClr val="tx1"/>
                </a:solidFill>
              </a:rPr>
              <a:t>	</a:t>
            </a:r>
            <a:endParaRPr lang="en-US" sz="2000" dirty="0"/>
          </a:p>
        </p:txBody>
      </p:sp>
    </p:spTree>
    <p:extLst>
      <p:ext uri="{BB962C8B-B14F-4D97-AF65-F5344CB8AC3E}">
        <p14:creationId xmlns:p14="http://schemas.microsoft.com/office/powerpoint/2010/main" val="3847149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620512"/>
          </a:xfrm>
        </p:spPr>
        <p:txBody>
          <a:bodyPr>
            <a:normAutofit/>
          </a:bodyPr>
          <a:lstStyle/>
          <a:p>
            <a:r>
              <a:rPr lang="en-US" sz="2000" dirty="0">
                <a:solidFill>
                  <a:schemeClr val="tx1"/>
                </a:solidFill>
              </a:rPr>
              <a:t>	- Be able to distinguish between the terms contagious, communicable</a:t>
            </a:r>
            <a:br>
              <a:rPr lang="en-US" sz="2000" dirty="0">
                <a:solidFill>
                  <a:schemeClr val="tx1"/>
                </a:solidFill>
              </a:rPr>
            </a:br>
            <a:r>
              <a:rPr lang="en-US" sz="2000" dirty="0">
                <a:solidFill>
                  <a:schemeClr val="tx1"/>
                </a:solidFill>
              </a:rPr>
              <a:t>		and non-communicable disease</a:t>
            </a:r>
            <a:br>
              <a:rPr lang="en-US" sz="2000" dirty="0">
                <a:solidFill>
                  <a:schemeClr val="tx1"/>
                </a:solidFill>
              </a:rPr>
            </a:br>
            <a:r>
              <a:rPr lang="en-US" sz="2000" dirty="0">
                <a:solidFill>
                  <a:schemeClr val="tx1"/>
                </a:solidFill>
              </a:rPr>
              <a:t>	- Be able to distinguish between fomite, vector and carrier reservoirs 			of disease</a:t>
            </a:r>
            <a:br>
              <a:rPr lang="en-US" sz="2000" dirty="0">
                <a:solidFill>
                  <a:schemeClr val="tx1"/>
                </a:solidFill>
              </a:rPr>
            </a:br>
            <a:r>
              <a:rPr lang="en-US" sz="2000" dirty="0">
                <a:solidFill>
                  <a:schemeClr val="tx1"/>
                </a:solidFill>
              </a:rPr>
              <a:t>	- Be able to explain what zoonotic diseases are and give examples</a:t>
            </a:r>
            <a:br>
              <a:rPr lang="en-US" sz="2000" dirty="0">
                <a:solidFill>
                  <a:schemeClr val="tx1"/>
                </a:solidFill>
              </a:rPr>
            </a:br>
            <a:r>
              <a:rPr lang="en-US" sz="2000" dirty="0">
                <a:solidFill>
                  <a:schemeClr val="tx1"/>
                </a:solidFill>
              </a:rPr>
              <a:t>	- Be able to explain how mechanical and biological vectors differ</a:t>
            </a:r>
            <a:br>
              <a:rPr lang="en-US" sz="2000" dirty="0">
                <a:solidFill>
                  <a:schemeClr val="tx1"/>
                </a:solidFill>
              </a:rPr>
            </a:br>
            <a:r>
              <a:rPr lang="en-US" sz="2000" dirty="0">
                <a:solidFill>
                  <a:schemeClr val="tx1"/>
                </a:solidFill>
              </a:rPr>
              <a:t>	- Be able to explain how humans acquire infections by contact, vehicles 		and vectors</a:t>
            </a:r>
            <a:br>
              <a:rPr lang="en-US" sz="2000" dirty="0">
                <a:solidFill>
                  <a:schemeClr val="tx1"/>
                </a:solidFill>
              </a:rPr>
            </a:br>
            <a:r>
              <a:rPr lang="en-US" sz="2000" dirty="0">
                <a:solidFill>
                  <a:schemeClr val="tx1"/>
                </a:solidFill>
              </a:rPr>
              <a:t>	- Be able to understand various adjectives that describe infectious</a:t>
            </a:r>
            <a:br>
              <a:rPr lang="en-US" sz="2000" dirty="0">
                <a:solidFill>
                  <a:schemeClr val="tx1"/>
                </a:solidFill>
              </a:rPr>
            </a:br>
            <a:r>
              <a:rPr lang="en-US" sz="2000" dirty="0">
                <a:solidFill>
                  <a:schemeClr val="tx1"/>
                </a:solidFill>
              </a:rPr>
              <a:t>		diseases</a:t>
            </a:r>
            <a:br>
              <a:rPr lang="en-US" sz="2000" dirty="0">
                <a:solidFill>
                  <a:schemeClr val="tx1"/>
                </a:solidFill>
              </a:rPr>
            </a:br>
            <a:r>
              <a:rPr lang="en-US" sz="2000" dirty="0">
                <a:solidFill>
                  <a:schemeClr val="tx1"/>
                </a:solidFill>
              </a:rPr>
              <a:t>	- Be able to discuss and explain all the bold print words in the </a:t>
            </a:r>
            <a:br>
              <a:rPr lang="en-US" sz="2000" dirty="0">
                <a:solidFill>
                  <a:schemeClr val="tx1"/>
                </a:solidFill>
              </a:rPr>
            </a:br>
            <a:r>
              <a:rPr lang="en-US" sz="2000" dirty="0">
                <a:solidFill>
                  <a:schemeClr val="tx1"/>
                </a:solidFill>
              </a:rPr>
              <a:t>		chemistry homework as well as answer similar questions 			found in the chemistry homework</a:t>
            </a:r>
            <a:br>
              <a:rPr lang="en-US" sz="2000" dirty="0">
                <a:solidFill>
                  <a:schemeClr val="tx1"/>
                </a:solidFill>
              </a:rPr>
            </a:br>
            <a:br>
              <a:rPr lang="en-US" sz="2000" dirty="0">
                <a:solidFill>
                  <a:schemeClr val="tx1"/>
                </a:solidFill>
              </a:rPr>
            </a:br>
            <a:br>
              <a:rPr lang="en-US" sz="2000" dirty="0">
                <a:solidFill>
                  <a:schemeClr val="tx1"/>
                </a:solidFill>
              </a:rPr>
            </a:br>
            <a:br>
              <a:rPr lang="en-US" sz="2000" dirty="0">
                <a:solidFill>
                  <a:schemeClr val="tx1"/>
                </a:solidFill>
              </a:rPr>
            </a:br>
            <a:endParaRPr lang="en-US" sz="2000" dirty="0">
              <a:solidFill>
                <a:schemeClr val="tx1"/>
              </a:solidFill>
            </a:endParaRPr>
          </a:p>
        </p:txBody>
      </p:sp>
    </p:spTree>
    <p:extLst>
      <p:ext uri="{BB962C8B-B14F-4D97-AF65-F5344CB8AC3E}">
        <p14:creationId xmlns:p14="http://schemas.microsoft.com/office/powerpoint/2010/main" val="72724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a:bodyPr>
          <a:lstStyle/>
          <a:p>
            <a:r>
              <a:rPr lang="en-US" sz="2000" dirty="0"/>
              <a:t>	</a:t>
            </a:r>
            <a:r>
              <a:rPr lang="en-US" sz="2400" dirty="0">
                <a:solidFill>
                  <a:schemeClr val="tx1"/>
                </a:solidFill>
              </a:rPr>
              <a:t>AGRICULTURAL MICROBIOLOGY</a:t>
            </a:r>
            <a:br>
              <a:rPr lang="en-US" sz="2400" dirty="0">
                <a:solidFill>
                  <a:schemeClr val="tx1"/>
                </a:solidFill>
              </a:rPr>
            </a:br>
            <a:r>
              <a:rPr lang="en-US" sz="2400" dirty="0">
                <a:solidFill>
                  <a:schemeClr val="tx1"/>
                </a:solidFill>
              </a:rPr>
              <a:t>		- </a:t>
            </a:r>
            <a:r>
              <a:rPr lang="en-US" sz="2000" dirty="0">
                <a:solidFill>
                  <a:schemeClr val="tx1"/>
                </a:solidFill>
              </a:rPr>
              <a:t>farming depends upon microorganisms</a:t>
            </a:r>
            <a:br>
              <a:rPr lang="en-US" sz="2000" dirty="0">
                <a:solidFill>
                  <a:schemeClr val="tx1"/>
                </a:solidFill>
              </a:rPr>
            </a:br>
            <a:br>
              <a:rPr lang="en-US" sz="2000" dirty="0">
                <a:solidFill>
                  <a:schemeClr val="tx1"/>
                </a:solidFill>
              </a:rPr>
            </a:br>
            <a:r>
              <a:rPr lang="en-US" sz="2000" dirty="0">
                <a:solidFill>
                  <a:schemeClr val="tx1"/>
                </a:solidFill>
              </a:rPr>
              <a:t>	</a:t>
            </a:r>
            <a:r>
              <a:rPr lang="en-US" sz="2400" dirty="0">
                <a:solidFill>
                  <a:schemeClr val="tx1"/>
                </a:solidFill>
              </a:rPr>
              <a:t>WASTE DISPOSAL and POTABLE WATER</a:t>
            </a:r>
            <a:br>
              <a:rPr lang="en-US" sz="2400" dirty="0">
                <a:solidFill>
                  <a:schemeClr val="tx1"/>
                </a:solidFill>
              </a:rPr>
            </a:br>
            <a:r>
              <a:rPr lang="en-US" sz="2400" dirty="0">
                <a:solidFill>
                  <a:schemeClr val="tx1"/>
                </a:solidFill>
              </a:rPr>
              <a:t>		</a:t>
            </a:r>
            <a:r>
              <a:rPr lang="en-US" sz="2000" dirty="0">
                <a:solidFill>
                  <a:schemeClr val="tx1"/>
                </a:solidFill>
              </a:rPr>
              <a:t>- Aquatic microbiology</a:t>
            </a:r>
            <a:br>
              <a:rPr lang="en-US" sz="2400" dirty="0">
                <a:solidFill>
                  <a:schemeClr val="tx1"/>
                </a:solidFill>
              </a:rPr>
            </a:br>
            <a:r>
              <a:rPr lang="en-US" sz="2400" dirty="0">
                <a:solidFill>
                  <a:schemeClr val="tx1"/>
                </a:solidFill>
              </a:rPr>
              <a:t>		</a:t>
            </a:r>
            <a:r>
              <a:rPr lang="en-US" sz="2000" dirty="0">
                <a:solidFill>
                  <a:schemeClr val="tx1"/>
                </a:solidFill>
              </a:rPr>
              <a:t>- sewage treatment and water treatment requires a 					knowledge of microbes</a:t>
            </a:r>
            <a:br>
              <a:rPr lang="en-US" sz="2000" dirty="0">
                <a:solidFill>
                  <a:schemeClr val="tx1"/>
                </a:solidFill>
              </a:rPr>
            </a:br>
            <a:br>
              <a:rPr lang="en-US" sz="2000" dirty="0">
                <a:solidFill>
                  <a:schemeClr val="tx1"/>
                </a:solidFill>
              </a:rPr>
            </a:br>
            <a:r>
              <a:rPr lang="en-US" sz="2000" dirty="0">
                <a:solidFill>
                  <a:schemeClr val="tx1"/>
                </a:solidFill>
              </a:rPr>
              <a:t>	</a:t>
            </a:r>
            <a:r>
              <a:rPr lang="en-US" sz="2400" dirty="0">
                <a:solidFill>
                  <a:schemeClr val="tx1"/>
                </a:solidFill>
              </a:rPr>
              <a:t>BIOREMEDIATION</a:t>
            </a:r>
            <a:br>
              <a:rPr lang="en-US" sz="2400" dirty="0">
                <a:solidFill>
                  <a:schemeClr val="tx1"/>
                </a:solidFill>
              </a:rPr>
            </a:br>
            <a:r>
              <a:rPr lang="en-US" sz="2400" dirty="0">
                <a:solidFill>
                  <a:schemeClr val="tx1"/>
                </a:solidFill>
              </a:rPr>
              <a:t>		</a:t>
            </a:r>
            <a:r>
              <a:rPr lang="en-US" sz="2000" dirty="0">
                <a:solidFill>
                  <a:schemeClr val="tx1"/>
                </a:solidFill>
              </a:rPr>
              <a:t>- an “up and coming” industry that attempts to find microbes 				which can be used to solve environmental problems</a:t>
            </a:r>
            <a:br>
              <a:rPr lang="en-US" sz="2000" dirty="0">
                <a:solidFill>
                  <a:schemeClr val="tx1"/>
                </a:solidFill>
              </a:rPr>
            </a:br>
            <a:br>
              <a:rPr lang="en-US" sz="2000" dirty="0">
                <a:solidFill>
                  <a:schemeClr val="tx1"/>
                </a:solidFill>
              </a:rPr>
            </a:br>
            <a:br>
              <a:rPr lang="en-US" sz="2000" dirty="0">
                <a:solidFill>
                  <a:schemeClr val="tx1"/>
                </a:solidFill>
              </a:rPr>
            </a:br>
            <a:br>
              <a:rPr lang="en-US" sz="2000" dirty="0">
                <a:solidFill>
                  <a:schemeClr val="tx1"/>
                </a:solidFill>
              </a:rPr>
            </a:br>
            <a:r>
              <a:rPr lang="en-US" sz="2000" dirty="0">
                <a:solidFill>
                  <a:schemeClr val="tx1"/>
                </a:solidFill>
              </a:rPr>
              <a:t>	</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fontScale="90000"/>
          </a:bodyPr>
          <a:lstStyle/>
          <a:p>
            <a:r>
              <a:rPr lang="en-US" sz="2400" dirty="0">
                <a:solidFill>
                  <a:schemeClr val="tx1"/>
                </a:solidFill>
              </a:rPr>
              <a:t>	3. Microbes are easy to study and are used for RESEARCH 			PURPOSES.</a:t>
            </a:r>
            <a:br>
              <a:rPr lang="en-US" sz="2400" dirty="0">
                <a:solidFill>
                  <a:schemeClr val="tx1"/>
                </a:solidFill>
              </a:rPr>
            </a:br>
            <a:br>
              <a:rPr lang="en-US" sz="2400" dirty="0">
                <a:solidFill>
                  <a:schemeClr val="tx1"/>
                </a:solidFill>
              </a:rPr>
            </a:br>
            <a:r>
              <a:rPr lang="en-US" sz="2400" dirty="0">
                <a:solidFill>
                  <a:schemeClr val="tx1"/>
                </a:solidFill>
              </a:rPr>
              <a:t>		- microbes are small, simple, inexpensive, reproduce 				rapidly and are adaptable</a:t>
            </a:r>
            <a:br>
              <a:rPr lang="en-US" sz="2400" dirty="0">
                <a:solidFill>
                  <a:schemeClr val="tx1"/>
                </a:solidFill>
              </a:rPr>
            </a:br>
            <a:r>
              <a:rPr lang="en-US" sz="2400" dirty="0">
                <a:solidFill>
                  <a:schemeClr val="tx1"/>
                </a:solidFill>
              </a:rPr>
              <a:t>		- the biochemistry and genetics of all living 					organisms is basically the same</a:t>
            </a:r>
            <a:br>
              <a:rPr lang="en-US" sz="2400" dirty="0">
                <a:solidFill>
                  <a:schemeClr val="tx1"/>
                </a:solidFill>
              </a:rPr>
            </a:br>
            <a:r>
              <a:rPr lang="en-US" sz="2400" dirty="0">
                <a:solidFill>
                  <a:schemeClr val="tx1"/>
                </a:solidFill>
              </a:rPr>
              <a:t>		- much of current technology depends upon the 				research done using microbes</a:t>
            </a:r>
            <a:br>
              <a:rPr lang="en-US" sz="2400" dirty="0">
                <a:solidFill>
                  <a:schemeClr val="tx1"/>
                </a:solidFill>
              </a:rPr>
            </a:br>
            <a:br>
              <a:rPr lang="en-US" sz="2400" dirty="0">
                <a:solidFill>
                  <a:schemeClr val="tx1"/>
                </a:solidFill>
              </a:rPr>
            </a:br>
            <a:r>
              <a:rPr lang="en-US" sz="2400" dirty="0">
                <a:solidFill>
                  <a:schemeClr val="tx1"/>
                </a:solidFill>
              </a:rPr>
              <a:t>		- Biotechnology and Genetic engineering</a:t>
            </a: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endParaRPr lang="en-US" sz="24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163312"/>
          </a:xfrm>
        </p:spPr>
        <p:txBody>
          <a:bodyPr>
            <a:normAutofit fontScale="90000"/>
          </a:bodyPr>
          <a:lstStyle/>
          <a:p>
            <a:r>
              <a:rPr lang="en-US" sz="2400" dirty="0">
                <a:solidFill>
                  <a:schemeClr val="tx1"/>
                </a:solidFill>
              </a:rPr>
              <a:t>	4. you will be microbiologists for the rest of your lives as 			HEALTH PROFESSIONALS!</a:t>
            </a:r>
            <a:br>
              <a:rPr lang="en-US" sz="2400" dirty="0">
                <a:solidFill>
                  <a:schemeClr val="tx1"/>
                </a:solidFill>
              </a:rPr>
            </a:br>
            <a:br>
              <a:rPr lang="en-US" sz="2400" dirty="0">
                <a:solidFill>
                  <a:schemeClr val="tx1"/>
                </a:solidFill>
              </a:rPr>
            </a:br>
            <a:r>
              <a:rPr lang="en-US" sz="2400" dirty="0">
                <a:solidFill>
                  <a:schemeClr val="tx1"/>
                </a:solidFill>
              </a:rPr>
              <a:t>		- Public health microbiology, epidemiology, immunology</a:t>
            </a:r>
            <a:br>
              <a:rPr lang="en-US" sz="2400" dirty="0">
                <a:solidFill>
                  <a:schemeClr val="tx1"/>
                </a:solidFill>
              </a:rPr>
            </a:br>
            <a:br>
              <a:rPr lang="en-US" sz="2400" dirty="0">
                <a:solidFill>
                  <a:schemeClr val="tx1"/>
                </a:solidFill>
              </a:rPr>
            </a:br>
            <a:r>
              <a:rPr lang="en-US" sz="2400" dirty="0">
                <a:solidFill>
                  <a:schemeClr val="tx1"/>
                </a:solidFill>
              </a:rPr>
              <a:t>		- treatment (</a:t>
            </a:r>
            <a:r>
              <a:rPr lang="en-US" sz="2400" dirty="0" err="1">
                <a:solidFill>
                  <a:schemeClr val="tx1"/>
                </a:solidFill>
              </a:rPr>
              <a:t>tx</a:t>
            </a:r>
            <a:r>
              <a:rPr lang="en-US" sz="2400" dirty="0">
                <a:solidFill>
                  <a:schemeClr val="tx1"/>
                </a:solidFill>
              </a:rPr>
              <a:t>) of infectious diseases makes your 				knowledge of microbial </a:t>
            </a:r>
            <a:r>
              <a:rPr lang="en-US" sz="2400" i="1" dirty="0">
                <a:solidFill>
                  <a:srgbClr val="FF0000"/>
                </a:solidFill>
              </a:rPr>
              <a:t>pathogens</a:t>
            </a:r>
            <a:r>
              <a:rPr lang="en-US" sz="2400" dirty="0">
                <a:solidFill>
                  <a:schemeClr val="tx1"/>
                </a:solidFill>
              </a:rPr>
              <a:t> crucial to 				the care of your patients, and to yourself, 				your family and your friends.</a:t>
            </a:r>
            <a:br>
              <a:rPr lang="en-US" sz="2400" dirty="0">
                <a:solidFill>
                  <a:schemeClr val="tx1"/>
                </a:solidFill>
              </a:rPr>
            </a:br>
            <a:r>
              <a:rPr lang="en-US" sz="2400" dirty="0">
                <a:solidFill>
                  <a:schemeClr val="tx1"/>
                </a:solidFill>
              </a:rPr>
              <a:t>		- prevention (</a:t>
            </a:r>
            <a:r>
              <a:rPr lang="en-US" sz="2400" dirty="0" err="1">
                <a:solidFill>
                  <a:schemeClr val="tx1"/>
                </a:solidFill>
              </a:rPr>
              <a:t>px</a:t>
            </a:r>
            <a:r>
              <a:rPr lang="en-US" sz="2400" dirty="0">
                <a:solidFill>
                  <a:schemeClr val="tx1"/>
                </a:solidFill>
              </a:rPr>
              <a:t>) of the spread of disease is 					mandatory in the medical professions.</a:t>
            </a:r>
            <a:br>
              <a:rPr lang="en-US" sz="2400" dirty="0">
                <a:solidFill>
                  <a:schemeClr val="tx1"/>
                </a:solidFill>
              </a:rPr>
            </a:br>
            <a:r>
              <a:rPr lang="en-US" sz="2400" dirty="0">
                <a:solidFill>
                  <a:schemeClr val="tx1"/>
                </a:solidFill>
              </a:rPr>
              <a:t>		- </a:t>
            </a:r>
            <a:r>
              <a:rPr lang="en-US" sz="2400" dirty="0" err="1">
                <a:solidFill>
                  <a:schemeClr val="tx1"/>
                </a:solidFill>
              </a:rPr>
              <a:t>tx</a:t>
            </a:r>
            <a:r>
              <a:rPr lang="en-US" sz="2400" dirty="0">
                <a:solidFill>
                  <a:schemeClr val="tx1"/>
                </a:solidFill>
              </a:rPr>
              <a:t> of immunocompromised patients is becoming 				more common for a variety of reasons and 				you must think about </a:t>
            </a:r>
            <a:r>
              <a:rPr lang="en-US" sz="2400" i="1" dirty="0">
                <a:solidFill>
                  <a:srgbClr val="FF0000"/>
                </a:solidFill>
              </a:rPr>
              <a:t>aseptic technique</a:t>
            </a:r>
            <a:r>
              <a:rPr lang="en-US" sz="2400" dirty="0">
                <a:solidFill>
                  <a:schemeClr val="tx1"/>
                </a:solidFill>
              </a:rPr>
              <a:t>!</a:t>
            </a:r>
            <a:br>
              <a:rPr lang="en-US" sz="2400" dirty="0">
                <a:solidFill>
                  <a:schemeClr val="tx1"/>
                </a:solidFill>
              </a:rPr>
            </a:br>
            <a:endParaRPr lang="en-US" sz="24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239512"/>
          </a:xfrm>
        </p:spPr>
        <p:txBody>
          <a:bodyPr>
            <a:normAutofit fontScale="90000"/>
          </a:bodyPr>
          <a:lstStyle/>
          <a:p>
            <a:r>
              <a:rPr lang="en-US" sz="2400" dirty="0">
                <a:solidFill>
                  <a:schemeClr val="tx1"/>
                </a:solidFill>
              </a:rPr>
              <a:t>	You will need to understand the </a:t>
            </a:r>
            <a:r>
              <a:rPr lang="en-US" sz="2400" dirty="0">
                <a:solidFill>
                  <a:srgbClr val="FF0000"/>
                </a:solidFill>
              </a:rPr>
              <a:t>epidemiology</a:t>
            </a:r>
            <a:r>
              <a:rPr lang="en-US" sz="2400" dirty="0">
                <a:solidFill>
                  <a:schemeClr val="tx1"/>
                </a:solidFill>
              </a:rPr>
              <a:t> of disease 			and be familiar with the following organizations 				involved in confining the spread of infectious 				diseases:</a:t>
            </a:r>
            <a:br>
              <a:rPr lang="en-US" sz="2400" dirty="0">
                <a:solidFill>
                  <a:schemeClr val="tx1"/>
                </a:solidFill>
              </a:rPr>
            </a:br>
            <a:br>
              <a:rPr lang="en-US" sz="2400" dirty="0">
                <a:solidFill>
                  <a:schemeClr val="tx1"/>
                </a:solidFill>
              </a:rPr>
            </a:br>
            <a:r>
              <a:rPr lang="en-US" sz="2400" dirty="0">
                <a:solidFill>
                  <a:schemeClr val="tx1"/>
                </a:solidFill>
              </a:rPr>
              <a:t>		</a:t>
            </a:r>
            <a:r>
              <a:rPr lang="en-US" sz="2400" dirty="0">
                <a:solidFill>
                  <a:srgbClr val="7030A0"/>
                </a:solidFill>
              </a:rPr>
              <a:t>CDC = Centers for Disease Control and Prevention</a:t>
            </a:r>
            <a:br>
              <a:rPr lang="en-US" sz="2400" dirty="0">
                <a:solidFill>
                  <a:srgbClr val="7030A0"/>
                </a:solidFill>
              </a:rPr>
            </a:br>
            <a:r>
              <a:rPr lang="en-US" sz="2400" dirty="0">
                <a:solidFill>
                  <a:srgbClr val="7030A0"/>
                </a:solidFill>
              </a:rPr>
              <a:t>			</a:t>
            </a:r>
            <a:r>
              <a:rPr lang="en-US" sz="2400" dirty="0">
                <a:solidFill>
                  <a:schemeClr val="tx1"/>
                </a:solidFill>
                <a:hlinkClick r:id="rId2"/>
              </a:rPr>
              <a:t>www.cdc.gov</a:t>
            </a:r>
            <a:br>
              <a:rPr lang="en-US" sz="2400" dirty="0">
                <a:solidFill>
                  <a:srgbClr val="7030A0"/>
                </a:solidFill>
              </a:rPr>
            </a:br>
            <a:br>
              <a:rPr lang="en-US" sz="2400" dirty="0">
                <a:solidFill>
                  <a:srgbClr val="7030A0"/>
                </a:solidFill>
              </a:rPr>
            </a:br>
            <a:r>
              <a:rPr lang="en-US" sz="2400" dirty="0">
                <a:solidFill>
                  <a:srgbClr val="7030A0"/>
                </a:solidFill>
              </a:rPr>
              <a:t>		NIH = National Institute of Health</a:t>
            </a:r>
            <a:br>
              <a:rPr lang="en-US" sz="2400" dirty="0">
                <a:solidFill>
                  <a:srgbClr val="7030A0"/>
                </a:solidFill>
              </a:rPr>
            </a:br>
            <a:br>
              <a:rPr lang="en-US" sz="2400" dirty="0">
                <a:solidFill>
                  <a:srgbClr val="7030A0"/>
                </a:solidFill>
              </a:rPr>
            </a:br>
            <a:r>
              <a:rPr lang="en-US" sz="2400" dirty="0">
                <a:solidFill>
                  <a:srgbClr val="7030A0"/>
                </a:solidFill>
              </a:rPr>
              <a:t>		WHO = World Health Organization</a:t>
            </a:r>
            <a:br>
              <a:rPr lang="en-US" sz="2400" dirty="0">
                <a:solidFill>
                  <a:srgbClr val="7030A0"/>
                </a:solidFill>
              </a:rPr>
            </a:br>
            <a:br>
              <a:rPr lang="en-US" sz="2400" dirty="0">
                <a:solidFill>
                  <a:srgbClr val="7030A0"/>
                </a:solidFill>
              </a:rPr>
            </a:br>
            <a:r>
              <a:rPr lang="en-US" sz="2400" dirty="0">
                <a:solidFill>
                  <a:srgbClr val="7030A0"/>
                </a:solidFill>
              </a:rPr>
              <a:t>		USPHS = United States Public Health Service</a:t>
            </a:r>
            <a:br>
              <a:rPr lang="en-US" sz="2400" dirty="0">
                <a:solidFill>
                  <a:schemeClr val="tx1"/>
                </a:solidFill>
              </a:rPr>
            </a:br>
            <a:br>
              <a:rPr lang="en-US" sz="2400" dirty="0">
                <a:solidFill>
                  <a:schemeClr val="tx1"/>
                </a:solidFill>
              </a:rPr>
            </a:br>
            <a:endParaRPr lang="en-US" sz="24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544312"/>
          </a:xfrm>
        </p:spPr>
        <p:txBody>
          <a:bodyPr>
            <a:normAutofit/>
          </a:bodyPr>
          <a:lstStyle/>
          <a:p>
            <a:r>
              <a:rPr lang="en-US" sz="2800" dirty="0">
                <a:solidFill>
                  <a:schemeClr val="tx1"/>
                </a:solidFill>
              </a:rPr>
              <a:t>Characteristics of Microbes</a:t>
            </a:r>
            <a:br>
              <a:rPr lang="en-US" sz="2800" dirty="0">
                <a:solidFill>
                  <a:schemeClr val="tx1"/>
                </a:solidFill>
              </a:rPr>
            </a:br>
            <a:br>
              <a:rPr lang="en-US" sz="2800" dirty="0">
                <a:solidFill>
                  <a:schemeClr val="tx1"/>
                </a:solidFill>
              </a:rPr>
            </a:br>
            <a:r>
              <a:rPr lang="en-US" sz="2400" dirty="0">
                <a:solidFill>
                  <a:schemeClr val="tx1"/>
                </a:solidFill>
              </a:rPr>
              <a:t>	</a:t>
            </a:r>
            <a:r>
              <a:rPr lang="en-US" sz="2400" dirty="0">
                <a:solidFill>
                  <a:srgbClr val="FF0000"/>
                </a:solidFill>
              </a:rPr>
              <a:t>Prokaryotes</a:t>
            </a:r>
            <a:r>
              <a:rPr lang="en-US" sz="2400" dirty="0">
                <a:solidFill>
                  <a:schemeClr val="tx1"/>
                </a:solidFill>
              </a:rPr>
              <a:t>: have no defined nucleus or membrane bound 			organelles; they include:</a:t>
            </a:r>
            <a:br>
              <a:rPr lang="en-US" sz="2400" dirty="0">
                <a:solidFill>
                  <a:schemeClr val="tx1"/>
                </a:solidFill>
              </a:rPr>
            </a:br>
            <a:r>
              <a:rPr lang="en-US" sz="2400" dirty="0">
                <a:solidFill>
                  <a:schemeClr val="tx1"/>
                </a:solidFill>
              </a:rPr>
              <a:t>			</a:t>
            </a:r>
            <a:r>
              <a:rPr lang="en-US" sz="2400" dirty="0">
                <a:solidFill>
                  <a:srgbClr val="0070C0"/>
                </a:solidFill>
              </a:rPr>
              <a:t>- bacteria and cyanobacteria (blue green 					algae)</a:t>
            </a:r>
            <a:br>
              <a:rPr lang="en-US" sz="2400" dirty="0">
                <a:solidFill>
                  <a:schemeClr val="tx1"/>
                </a:solidFill>
              </a:rPr>
            </a:br>
            <a:br>
              <a:rPr lang="en-US" sz="2400" dirty="0">
                <a:solidFill>
                  <a:schemeClr val="tx1"/>
                </a:solidFill>
              </a:rPr>
            </a:br>
            <a:r>
              <a:rPr lang="en-US" sz="2400" dirty="0">
                <a:solidFill>
                  <a:schemeClr val="tx1"/>
                </a:solidFill>
              </a:rPr>
              <a:t>	</a:t>
            </a:r>
            <a:r>
              <a:rPr lang="en-US" sz="2400" dirty="0">
                <a:solidFill>
                  <a:srgbClr val="FF0000"/>
                </a:solidFill>
              </a:rPr>
              <a:t>Eukaryotes</a:t>
            </a:r>
            <a:r>
              <a:rPr lang="en-US" sz="2400" dirty="0">
                <a:solidFill>
                  <a:schemeClr val="tx1"/>
                </a:solidFill>
              </a:rPr>
              <a:t>: have a defined nucleus and membrane bound</a:t>
            </a:r>
            <a:br>
              <a:rPr lang="en-US" sz="2400" dirty="0">
                <a:solidFill>
                  <a:schemeClr val="tx1"/>
                </a:solidFill>
              </a:rPr>
            </a:br>
            <a:r>
              <a:rPr lang="en-US" sz="2400" dirty="0">
                <a:solidFill>
                  <a:schemeClr val="tx1"/>
                </a:solidFill>
              </a:rPr>
              <a:t>			organelles; they include:</a:t>
            </a:r>
            <a:br>
              <a:rPr lang="en-US" sz="2400" dirty="0">
                <a:solidFill>
                  <a:schemeClr val="tx1"/>
                </a:solidFill>
              </a:rPr>
            </a:br>
            <a:r>
              <a:rPr lang="en-US" sz="2400" dirty="0">
                <a:solidFill>
                  <a:schemeClr val="tx1"/>
                </a:solidFill>
              </a:rPr>
              <a:t>			</a:t>
            </a:r>
            <a:r>
              <a:rPr lang="en-US" sz="2400" dirty="0">
                <a:solidFill>
                  <a:srgbClr val="0070C0"/>
                </a:solidFill>
              </a:rPr>
              <a:t>- protists, fungi, plants and animals</a:t>
            </a:r>
            <a:br>
              <a:rPr lang="en-US" sz="2400" dirty="0">
                <a:solidFill>
                  <a:srgbClr val="00B0F0"/>
                </a:solidFill>
              </a:rPr>
            </a:br>
            <a:br>
              <a:rPr lang="en-US" sz="2400" dirty="0">
                <a:solidFill>
                  <a:srgbClr val="00B0F0"/>
                </a:solidFill>
              </a:rPr>
            </a:br>
            <a:br>
              <a:rPr lang="en-US" sz="2400" dirty="0">
                <a:solidFill>
                  <a:srgbClr val="00B0F0"/>
                </a:solidFill>
              </a:rPr>
            </a:br>
            <a:br>
              <a:rPr lang="en-US" sz="2400" dirty="0">
                <a:solidFill>
                  <a:srgbClr val="00B0F0"/>
                </a:solidFill>
              </a:rPr>
            </a:br>
            <a:endParaRPr lang="en-US" sz="2800" dirty="0">
              <a:solidFill>
                <a:srgbClr val="00B0F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143000"/>
          </a:xfrm>
        </p:spPr>
        <p:txBody>
          <a:bodyPr>
            <a:normAutofit/>
          </a:bodyPr>
          <a:lstStyle/>
          <a:p>
            <a:r>
              <a:rPr lang="en-US" sz="2800" dirty="0"/>
              <a:t>Prokaryotic cells</a:t>
            </a:r>
            <a:br>
              <a:rPr lang="en-US" sz="2800" dirty="0"/>
            </a:br>
            <a:endParaRPr lang="en-US" sz="2800" dirty="0"/>
          </a:p>
        </p:txBody>
      </p:sp>
      <p:pic>
        <p:nvPicPr>
          <p:cNvPr id="5" name="Content Placeholder 4" descr="prokaryotic-cell.jpg"/>
          <p:cNvPicPr>
            <a:picLocks noGrp="1" noChangeAspect="1"/>
          </p:cNvPicPr>
          <p:nvPr>
            <p:ph idx="1"/>
          </p:nvPr>
        </p:nvPicPr>
        <p:blipFill>
          <a:blip r:embed="rId2" cstate="print"/>
          <a:stretch>
            <a:fillRect/>
          </a:stretch>
        </p:blipFill>
        <p:spPr>
          <a:xfrm>
            <a:off x="1143000" y="1143000"/>
            <a:ext cx="6629400" cy="51816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Eukaryotic Cells</a:t>
            </a:r>
            <a:br>
              <a:rPr lang="en-US" sz="2800" dirty="0"/>
            </a:br>
            <a:endParaRPr lang="en-US" sz="2800" dirty="0"/>
          </a:p>
        </p:txBody>
      </p:sp>
      <p:pic>
        <p:nvPicPr>
          <p:cNvPr id="4" name="Content Placeholder 3" descr="EukaryoticCell.jpg"/>
          <p:cNvPicPr>
            <a:picLocks noGrp="1" noChangeAspect="1"/>
          </p:cNvPicPr>
          <p:nvPr>
            <p:ph idx="1"/>
          </p:nvPr>
        </p:nvPicPr>
        <p:blipFill>
          <a:blip r:embed="rId2" cstate="print"/>
          <a:stretch>
            <a:fillRect/>
          </a:stretch>
        </p:blipFill>
        <p:spPr>
          <a:xfrm>
            <a:off x="1219200" y="1447800"/>
            <a:ext cx="6781800" cy="48768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468112"/>
          </a:xfrm>
        </p:spPr>
        <p:txBody>
          <a:bodyPr>
            <a:normAutofit/>
          </a:bodyPr>
          <a:lstStyle/>
          <a:p>
            <a:r>
              <a:rPr lang="en-US" sz="2400" dirty="0">
                <a:solidFill>
                  <a:schemeClr val="tx1"/>
                </a:solidFill>
              </a:rPr>
              <a:t>	Most microbes, such as bacteria, are measured in 				</a:t>
            </a:r>
            <a:r>
              <a:rPr lang="en-US" sz="2400" dirty="0">
                <a:solidFill>
                  <a:srgbClr val="FF0000"/>
                </a:solidFill>
              </a:rPr>
              <a:t>micrometers</a:t>
            </a:r>
            <a:r>
              <a:rPr lang="en-US" sz="2400" dirty="0">
                <a:solidFill>
                  <a:schemeClr val="tx1"/>
                </a:solidFill>
              </a:rPr>
              <a:t> (</a:t>
            </a:r>
            <a:r>
              <a:rPr lang="el-GR" sz="2400" dirty="0">
                <a:solidFill>
                  <a:schemeClr val="tx1"/>
                </a:solidFill>
              </a:rPr>
              <a:t>μ</a:t>
            </a:r>
            <a:r>
              <a:rPr lang="en-US" sz="2400" dirty="0">
                <a:solidFill>
                  <a:schemeClr val="tx1"/>
                </a:solidFill>
              </a:rPr>
              <a:t>meters) (microns); one micrometer 			is one </a:t>
            </a:r>
            <a:r>
              <a:rPr lang="en-US" sz="2400" dirty="0">
                <a:solidFill>
                  <a:srgbClr val="FF0000"/>
                </a:solidFill>
              </a:rPr>
              <a:t>millionth of a meter</a:t>
            </a:r>
            <a:r>
              <a:rPr lang="en-US" sz="2400" dirty="0">
                <a:solidFill>
                  <a:schemeClr val="tx1"/>
                </a:solidFill>
              </a:rPr>
              <a:t>.</a:t>
            </a:r>
            <a:br>
              <a:rPr lang="en-US" sz="2400" dirty="0">
                <a:solidFill>
                  <a:schemeClr val="tx1"/>
                </a:solidFill>
              </a:rPr>
            </a:br>
            <a:br>
              <a:rPr lang="en-US" sz="2400" dirty="0">
                <a:solidFill>
                  <a:schemeClr val="tx1"/>
                </a:solidFill>
              </a:rPr>
            </a:br>
            <a:r>
              <a:rPr lang="en-US" sz="2400" dirty="0">
                <a:solidFill>
                  <a:schemeClr val="tx1"/>
                </a:solidFill>
              </a:rPr>
              <a:t>	Some helminths (worms) are measured in </a:t>
            </a:r>
            <a:r>
              <a:rPr lang="en-US" sz="2400" dirty="0">
                <a:solidFill>
                  <a:srgbClr val="00B050"/>
                </a:solidFill>
              </a:rPr>
              <a:t>millimeters</a:t>
            </a:r>
            <a:r>
              <a:rPr lang="en-US" sz="2400" dirty="0">
                <a:solidFill>
                  <a:schemeClr val="tx1"/>
                </a:solidFill>
              </a:rPr>
              <a:t> (mm) </a:t>
            </a:r>
            <a:br>
              <a:rPr lang="en-US" sz="2400" dirty="0">
                <a:solidFill>
                  <a:schemeClr val="tx1"/>
                </a:solidFill>
              </a:rPr>
            </a:br>
            <a:r>
              <a:rPr lang="en-US" sz="2400" dirty="0">
                <a:solidFill>
                  <a:schemeClr val="tx1"/>
                </a:solidFill>
              </a:rPr>
              <a:t>		which is </a:t>
            </a:r>
            <a:r>
              <a:rPr lang="en-US" sz="2400" dirty="0">
                <a:solidFill>
                  <a:srgbClr val="00B050"/>
                </a:solidFill>
              </a:rPr>
              <a:t>one thousandth of a meter</a:t>
            </a:r>
            <a:r>
              <a:rPr lang="en-US" sz="2400" dirty="0">
                <a:solidFill>
                  <a:schemeClr val="tx1"/>
                </a:solidFill>
              </a:rPr>
              <a:t>.</a:t>
            </a:r>
            <a:br>
              <a:rPr lang="en-US" sz="2400" dirty="0">
                <a:solidFill>
                  <a:schemeClr val="tx1"/>
                </a:solidFill>
              </a:rPr>
            </a:br>
            <a:br>
              <a:rPr lang="en-US" sz="2400" dirty="0">
                <a:solidFill>
                  <a:schemeClr val="tx1"/>
                </a:solidFill>
              </a:rPr>
            </a:br>
            <a:r>
              <a:rPr lang="en-US" sz="2400" dirty="0">
                <a:solidFill>
                  <a:schemeClr val="tx1"/>
                </a:solidFill>
              </a:rPr>
              <a:t>	Viruses are measured in </a:t>
            </a:r>
            <a:r>
              <a:rPr lang="en-US" sz="2400" dirty="0">
                <a:solidFill>
                  <a:srgbClr val="002060"/>
                </a:solidFill>
              </a:rPr>
              <a:t>nanometers </a:t>
            </a:r>
            <a:r>
              <a:rPr lang="en-US" sz="2400" dirty="0">
                <a:solidFill>
                  <a:schemeClr val="tx1"/>
                </a:solidFill>
              </a:rPr>
              <a:t>(nm) which is </a:t>
            </a:r>
            <a:r>
              <a:rPr lang="en-US" sz="2400" dirty="0">
                <a:solidFill>
                  <a:srgbClr val="002060"/>
                </a:solidFill>
              </a:rPr>
              <a:t>one </a:t>
            </a:r>
            <a:br>
              <a:rPr lang="en-US" sz="2400" dirty="0">
                <a:solidFill>
                  <a:srgbClr val="002060"/>
                </a:solidFill>
              </a:rPr>
            </a:br>
            <a:r>
              <a:rPr lang="en-US" sz="2400" dirty="0">
                <a:solidFill>
                  <a:srgbClr val="002060"/>
                </a:solidFill>
              </a:rPr>
              <a:t>		billionth of a meter</a:t>
            </a:r>
            <a:r>
              <a:rPr lang="en-US" sz="2400" dirty="0">
                <a:solidFill>
                  <a:schemeClr val="tx1"/>
                </a:solidFill>
              </a:rPr>
              <a:t>.</a:t>
            </a: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endParaRPr lang="en-US" sz="240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a:bodyPr>
          <a:lstStyle/>
          <a:p>
            <a:r>
              <a:rPr lang="en-US" sz="2800" dirty="0">
                <a:solidFill>
                  <a:schemeClr val="tx1"/>
                </a:solidFill>
              </a:rPr>
              <a:t>	ARE MOST MICROBES HARMFUL or </a:t>
            </a:r>
            <a:r>
              <a:rPr lang="en-US" sz="2800" b="1" i="1" dirty="0">
                <a:solidFill>
                  <a:srgbClr val="FF0000"/>
                </a:solidFill>
              </a:rPr>
              <a:t>HELPFUL</a:t>
            </a:r>
            <a:r>
              <a:rPr lang="en-US" sz="2800" dirty="0">
                <a:solidFill>
                  <a:schemeClr val="tx1"/>
                </a:solidFill>
              </a:rPr>
              <a:t>??</a:t>
            </a:r>
            <a:br>
              <a:rPr lang="en-US" sz="2800" dirty="0">
                <a:solidFill>
                  <a:schemeClr val="tx1"/>
                </a:solidFill>
              </a:rPr>
            </a:br>
            <a:br>
              <a:rPr lang="en-US" sz="2800" dirty="0">
                <a:solidFill>
                  <a:schemeClr val="tx1"/>
                </a:solidFill>
              </a:rPr>
            </a:br>
            <a:r>
              <a:rPr lang="en-US" sz="2800" dirty="0">
                <a:solidFill>
                  <a:schemeClr val="tx1"/>
                </a:solidFill>
              </a:rPr>
              <a:t>	</a:t>
            </a:r>
            <a:r>
              <a:rPr lang="en-US" sz="2400" dirty="0">
                <a:solidFill>
                  <a:schemeClr val="tx1"/>
                </a:solidFill>
              </a:rPr>
              <a:t>	- most microbes are free living in the environment,</a:t>
            </a:r>
            <a:br>
              <a:rPr lang="en-US" sz="2400" dirty="0">
                <a:solidFill>
                  <a:schemeClr val="tx1"/>
                </a:solidFill>
              </a:rPr>
            </a:br>
            <a:r>
              <a:rPr lang="en-US" sz="2400" dirty="0">
                <a:solidFill>
                  <a:schemeClr val="tx1"/>
                </a:solidFill>
              </a:rPr>
              <a:t>			many are </a:t>
            </a:r>
            <a:r>
              <a:rPr lang="en-US" sz="2400" dirty="0">
                <a:solidFill>
                  <a:srgbClr val="0070C0"/>
                </a:solidFill>
              </a:rPr>
              <a:t>saprophytes </a:t>
            </a:r>
            <a:r>
              <a:rPr lang="en-US" sz="2400" dirty="0">
                <a:solidFill>
                  <a:schemeClr val="tx1"/>
                </a:solidFill>
              </a:rPr>
              <a:t>(decomposers)</a:t>
            </a:r>
            <a:br>
              <a:rPr lang="en-US" sz="2400" dirty="0">
                <a:solidFill>
                  <a:schemeClr val="tx1"/>
                </a:solidFill>
              </a:rPr>
            </a:br>
            <a:br>
              <a:rPr lang="en-US" sz="2400" dirty="0">
                <a:solidFill>
                  <a:schemeClr val="tx1"/>
                </a:solidFill>
              </a:rPr>
            </a:br>
            <a:r>
              <a:rPr lang="en-US" sz="2400" dirty="0">
                <a:solidFill>
                  <a:schemeClr val="tx1"/>
                </a:solidFill>
              </a:rPr>
              <a:t>		- only a small percentage are </a:t>
            </a:r>
            <a:r>
              <a:rPr lang="en-US" sz="2400" dirty="0">
                <a:solidFill>
                  <a:srgbClr val="0070C0"/>
                </a:solidFill>
              </a:rPr>
              <a:t>parasites </a:t>
            </a:r>
            <a:r>
              <a:rPr lang="en-US" sz="2400" dirty="0">
                <a:solidFill>
                  <a:schemeClr val="tx1"/>
                </a:solidFill>
              </a:rPr>
              <a:t>that live off </a:t>
            </a:r>
            <a:br>
              <a:rPr lang="en-US" sz="2400" dirty="0">
                <a:solidFill>
                  <a:schemeClr val="tx1"/>
                </a:solidFill>
              </a:rPr>
            </a:br>
            <a:r>
              <a:rPr lang="en-US" sz="2400" dirty="0">
                <a:solidFill>
                  <a:schemeClr val="tx1"/>
                </a:solidFill>
              </a:rPr>
              <a:t>			of a host</a:t>
            </a:r>
            <a:br>
              <a:rPr lang="en-US" sz="2400" dirty="0">
                <a:solidFill>
                  <a:schemeClr val="tx1"/>
                </a:solidFill>
              </a:rPr>
            </a:br>
            <a:br>
              <a:rPr lang="en-US" sz="2400" dirty="0">
                <a:solidFill>
                  <a:schemeClr val="tx1"/>
                </a:solidFill>
              </a:rPr>
            </a:br>
            <a:r>
              <a:rPr lang="en-US" sz="2400" dirty="0">
                <a:solidFill>
                  <a:schemeClr val="tx1"/>
                </a:solidFill>
              </a:rPr>
              <a:t>		- you live with your own </a:t>
            </a:r>
            <a:r>
              <a:rPr lang="en-US" sz="2400" dirty="0">
                <a:solidFill>
                  <a:srgbClr val="0070C0"/>
                </a:solidFill>
              </a:rPr>
              <a:t>microbial flora </a:t>
            </a:r>
            <a:r>
              <a:rPr lang="en-US" sz="2400" dirty="0">
                <a:solidFill>
                  <a:schemeClr val="tx1"/>
                </a:solidFill>
              </a:rPr>
              <a:t>(the </a:t>
            </a:r>
            <a:br>
              <a:rPr lang="en-US" sz="2400" dirty="0">
                <a:solidFill>
                  <a:schemeClr val="tx1"/>
                </a:solidFill>
              </a:rPr>
            </a:br>
            <a:r>
              <a:rPr lang="en-US" sz="2400" dirty="0">
                <a:solidFill>
                  <a:schemeClr val="tx1"/>
                </a:solidFill>
              </a:rPr>
              <a:t>			helpful microbes that live on and in you)</a:t>
            </a:r>
            <a:br>
              <a:rPr lang="en-US" sz="2400" dirty="0">
                <a:solidFill>
                  <a:schemeClr val="tx1"/>
                </a:solidFill>
              </a:rPr>
            </a:br>
            <a:br>
              <a:rPr lang="en-US" sz="2400" dirty="0">
                <a:solidFill>
                  <a:schemeClr val="tx1"/>
                </a:solidFill>
              </a:rPr>
            </a:br>
            <a:br>
              <a:rPr lang="en-US" sz="2400" dirty="0">
                <a:solidFill>
                  <a:schemeClr val="tx1"/>
                </a:solidFill>
              </a:rPr>
            </a:br>
            <a:endParaRPr lang="en-US" sz="28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049962"/>
          </a:xfrm>
        </p:spPr>
        <p:txBody>
          <a:bodyPr>
            <a:normAutofit/>
          </a:bodyPr>
          <a:lstStyle/>
          <a:p>
            <a:pPr algn="l"/>
            <a:r>
              <a:rPr lang="en-US" sz="2400" dirty="0">
                <a:solidFill>
                  <a:srgbClr val="002060"/>
                </a:solidFill>
              </a:rPr>
              <a:t>A. What is microbiology?</a:t>
            </a:r>
            <a:br>
              <a:rPr lang="en-US" sz="2400" dirty="0"/>
            </a:br>
            <a:br>
              <a:rPr lang="en-US" sz="2400" dirty="0"/>
            </a:br>
            <a:r>
              <a:rPr lang="en-US" sz="2400" dirty="0"/>
              <a:t>	- it is the study of </a:t>
            </a:r>
            <a:r>
              <a:rPr lang="en-US" sz="2400" dirty="0">
                <a:solidFill>
                  <a:srgbClr val="FF0000"/>
                </a:solidFill>
              </a:rPr>
              <a:t>organisms</a:t>
            </a:r>
            <a:r>
              <a:rPr lang="en-US" sz="2400" dirty="0"/>
              <a:t> that are too small to be seen 			with the naked eye; the study of microbes or 			microorganisms</a:t>
            </a:r>
            <a:br>
              <a:rPr lang="en-US" sz="2400" dirty="0"/>
            </a:br>
            <a:br>
              <a:rPr lang="en-US" sz="2400" dirty="0"/>
            </a:br>
            <a:r>
              <a:rPr lang="en-US" sz="2400" dirty="0"/>
              <a:t>	- “bugs” and “germs” are terms usually used by the 				media to describe microorganisms, but these are 			NOT generally used by microbiologists any more</a:t>
            </a:r>
            <a:br>
              <a:rPr lang="en-US" sz="2400" dirty="0"/>
            </a:br>
            <a:br>
              <a:rPr lang="en-US" sz="2400" dirty="0"/>
            </a:br>
            <a:br>
              <a:rPr lang="en-US" sz="2400" dirty="0"/>
            </a:br>
            <a:br>
              <a:rPr lang="en-US" sz="2400" dirty="0"/>
            </a:br>
            <a:br>
              <a:rPr lang="en-US" sz="2400" dirty="0"/>
            </a:b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468112"/>
          </a:xfrm>
        </p:spPr>
        <p:txBody>
          <a:bodyPr>
            <a:normAutofit fontScale="90000"/>
          </a:bodyPr>
          <a:lstStyle/>
          <a:p>
            <a:r>
              <a:rPr lang="en-US" sz="2800" dirty="0">
                <a:solidFill>
                  <a:schemeClr val="tx1"/>
                </a:solidFill>
              </a:rPr>
              <a:t>D.  CLASSIFICATION of MICROORGANISMS</a:t>
            </a:r>
            <a:br>
              <a:rPr lang="en-US" sz="2800" dirty="0">
                <a:solidFill>
                  <a:schemeClr val="tx1"/>
                </a:solidFill>
              </a:rPr>
            </a:br>
            <a:br>
              <a:rPr lang="en-US" sz="2800" dirty="0">
                <a:solidFill>
                  <a:schemeClr val="tx1"/>
                </a:solidFill>
              </a:rPr>
            </a:br>
            <a:r>
              <a:rPr lang="en-US" sz="2400" dirty="0">
                <a:solidFill>
                  <a:schemeClr val="tx1"/>
                </a:solidFill>
              </a:rPr>
              <a:t>	Why is the guinea pig called </a:t>
            </a:r>
            <a:r>
              <a:rPr lang="en-US" sz="2400" u="sng" dirty="0" err="1">
                <a:solidFill>
                  <a:schemeClr val="tx1"/>
                </a:solidFill>
              </a:rPr>
              <a:t>Cavia</a:t>
            </a:r>
            <a:r>
              <a:rPr lang="en-US" sz="2400" dirty="0">
                <a:solidFill>
                  <a:schemeClr val="tx1"/>
                </a:solidFill>
              </a:rPr>
              <a:t> </a:t>
            </a:r>
            <a:r>
              <a:rPr lang="en-US" sz="2400" u="sng" dirty="0" err="1">
                <a:solidFill>
                  <a:schemeClr val="tx1"/>
                </a:solidFill>
              </a:rPr>
              <a:t>porcellus</a:t>
            </a:r>
            <a:r>
              <a:rPr lang="en-US" sz="2400" dirty="0">
                <a:solidFill>
                  <a:schemeClr val="tx1"/>
                </a:solidFill>
              </a:rPr>
              <a:t>, your dog is</a:t>
            </a:r>
            <a:br>
              <a:rPr lang="en-US" sz="2400" dirty="0">
                <a:solidFill>
                  <a:schemeClr val="tx1"/>
                </a:solidFill>
              </a:rPr>
            </a:br>
            <a:r>
              <a:rPr lang="en-US" sz="2400" dirty="0">
                <a:solidFill>
                  <a:schemeClr val="tx1"/>
                </a:solidFill>
              </a:rPr>
              <a:t>	called </a:t>
            </a:r>
            <a:r>
              <a:rPr lang="en-US" sz="2400" i="1" dirty="0" err="1">
                <a:solidFill>
                  <a:schemeClr val="tx1"/>
                </a:solidFill>
              </a:rPr>
              <a:t>Canis</a:t>
            </a:r>
            <a:r>
              <a:rPr lang="en-US" sz="2400" i="1" dirty="0">
                <a:solidFill>
                  <a:schemeClr val="tx1"/>
                </a:solidFill>
              </a:rPr>
              <a:t> </a:t>
            </a:r>
            <a:r>
              <a:rPr lang="en-US" sz="2400" i="1" dirty="0" err="1">
                <a:solidFill>
                  <a:schemeClr val="tx1"/>
                </a:solidFill>
              </a:rPr>
              <a:t>familiaris</a:t>
            </a:r>
            <a:r>
              <a:rPr lang="en-US" sz="2400" i="1" dirty="0">
                <a:solidFill>
                  <a:schemeClr val="tx1"/>
                </a:solidFill>
              </a:rPr>
              <a:t> </a:t>
            </a:r>
            <a:r>
              <a:rPr lang="en-US" sz="2400" dirty="0">
                <a:solidFill>
                  <a:schemeClr val="tx1"/>
                </a:solidFill>
              </a:rPr>
              <a:t>and your cat called </a:t>
            </a:r>
            <a:r>
              <a:rPr lang="en-US" sz="2400" i="1" dirty="0" err="1">
                <a:solidFill>
                  <a:schemeClr val="tx1"/>
                </a:solidFill>
              </a:rPr>
              <a:t>Felis</a:t>
            </a:r>
            <a:r>
              <a:rPr lang="en-US" sz="2400" i="1" dirty="0">
                <a:solidFill>
                  <a:schemeClr val="tx1"/>
                </a:solidFill>
              </a:rPr>
              <a:t> </a:t>
            </a:r>
            <a:r>
              <a:rPr lang="en-US" sz="2400" i="1" dirty="0" err="1">
                <a:solidFill>
                  <a:schemeClr val="tx1"/>
                </a:solidFill>
              </a:rPr>
              <a:t>domesticus</a:t>
            </a:r>
            <a:br>
              <a:rPr lang="en-US" sz="2400" i="1" dirty="0">
                <a:solidFill>
                  <a:schemeClr val="tx1"/>
                </a:solidFill>
              </a:rPr>
            </a:br>
            <a:r>
              <a:rPr lang="en-US" sz="2400" i="1" dirty="0">
                <a:solidFill>
                  <a:schemeClr val="tx1"/>
                </a:solidFill>
              </a:rPr>
              <a:t>	</a:t>
            </a:r>
            <a:r>
              <a:rPr lang="en-US" sz="2400" dirty="0">
                <a:solidFill>
                  <a:schemeClr val="tx1"/>
                </a:solidFill>
              </a:rPr>
              <a:t>by scientists?</a:t>
            </a:r>
            <a:br>
              <a:rPr lang="en-US" sz="2400" dirty="0">
                <a:solidFill>
                  <a:schemeClr val="tx1"/>
                </a:solidFill>
              </a:rPr>
            </a:br>
            <a:br>
              <a:rPr lang="en-US" sz="2400" dirty="0">
                <a:solidFill>
                  <a:schemeClr val="tx1"/>
                </a:solidFill>
              </a:rPr>
            </a:br>
            <a:r>
              <a:rPr lang="en-US" sz="2400" dirty="0">
                <a:solidFill>
                  <a:schemeClr val="tx1"/>
                </a:solidFill>
              </a:rPr>
              <a:t>	Scientific names are much preferred over common names</a:t>
            </a:r>
            <a:br>
              <a:rPr lang="en-US" sz="2400" dirty="0">
                <a:solidFill>
                  <a:schemeClr val="tx1"/>
                </a:solidFill>
              </a:rPr>
            </a:br>
            <a:r>
              <a:rPr lang="en-US" sz="2400" dirty="0">
                <a:solidFill>
                  <a:schemeClr val="tx1"/>
                </a:solidFill>
              </a:rPr>
              <a:t>	by scientists because they show relationships between 	organisms and they are uniform around the world to prevent 	confusion.</a:t>
            </a:r>
            <a:br>
              <a:rPr lang="en-US" sz="2400" dirty="0">
                <a:solidFill>
                  <a:schemeClr val="tx1"/>
                </a:solidFill>
              </a:rPr>
            </a:br>
            <a:r>
              <a:rPr lang="en-US" sz="2400" dirty="0">
                <a:solidFill>
                  <a:schemeClr val="tx1"/>
                </a:solidFill>
              </a:rPr>
              <a:t>		</a:t>
            </a:r>
            <a:r>
              <a:rPr lang="en-US" sz="2000" dirty="0">
                <a:solidFill>
                  <a:schemeClr val="tx1"/>
                </a:solidFill>
              </a:rPr>
              <a:t>- </a:t>
            </a:r>
            <a:r>
              <a:rPr lang="en-US" sz="2000" dirty="0">
                <a:solidFill>
                  <a:srgbClr val="FF0000"/>
                </a:solidFill>
              </a:rPr>
              <a:t>starfish, crayfish, silverfish, catfish, jellyfish aren’t all fish</a:t>
            </a:r>
            <a:r>
              <a:rPr lang="en-US" sz="2000" dirty="0">
                <a:solidFill>
                  <a:schemeClr val="tx1"/>
                </a:solidFill>
              </a:rPr>
              <a:t>?</a:t>
            </a:r>
            <a:br>
              <a:rPr lang="en-US" sz="2000" dirty="0">
                <a:solidFill>
                  <a:schemeClr val="tx1"/>
                </a:solidFill>
              </a:rPr>
            </a:br>
            <a:r>
              <a:rPr lang="en-US" sz="2000" dirty="0">
                <a:solidFill>
                  <a:schemeClr val="tx1"/>
                </a:solidFill>
              </a:rPr>
              <a:t>		- </a:t>
            </a:r>
            <a:r>
              <a:rPr lang="en-US" sz="2000" dirty="0">
                <a:solidFill>
                  <a:srgbClr val="C00000"/>
                </a:solidFill>
              </a:rPr>
              <a:t>what do you wear when you see a seahorse</a:t>
            </a:r>
            <a:r>
              <a:rPr lang="en-US" sz="2000" dirty="0">
                <a:solidFill>
                  <a:schemeClr val="tx1"/>
                </a:solidFill>
              </a:rPr>
              <a:t>?</a:t>
            </a:r>
            <a:br>
              <a:rPr lang="en-US" sz="2000" dirty="0">
                <a:solidFill>
                  <a:schemeClr val="tx1"/>
                </a:solidFill>
              </a:rPr>
            </a:br>
            <a:r>
              <a:rPr lang="en-US" sz="2000" dirty="0">
                <a:solidFill>
                  <a:schemeClr val="tx1"/>
                </a:solidFill>
              </a:rPr>
              <a:t>		- </a:t>
            </a:r>
            <a:r>
              <a:rPr lang="en-US" sz="2000" dirty="0">
                <a:solidFill>
                  <a:srgbClr val="7030A0"/>
                </a:solidFill>
              </a:rPr>
              <a:t>are mountain lions and cougars the same animal</a:t>
            </a:r>
            <a:r>
              <a:rPr lang="en-US" sz="2000" dirty="0">
                <a:solidFill>
                  <a:schemeClr val="tx1"/>
                </a:solidFill>
              </a:rPr>
              <a:t>?</a:t>
            </a:r>
            <a:br>
              <a:rPr lang="en-US" sz="2000" dirty="0">
                <a:solidFill>
                  <a:schemeClr val="tx1"/>
                </a:solidFill>
              </a:rPr>
            </a:br>
            <a:r>
              <a:rPr lang="en-US" sz="2000" dirty="0">
                <a:solidFill>
                  <a:schemeClr val="tx1"/>
                </a:solidFill>
              </a:rPr>
              <a:t>		- </a:t>
            </a:r>
            <a:r>
              <a:rPr lang="en-US" sz="2000" dirty="0">
                <a:solidFill>
                  <a:srgbClr val="00B050"/>
                </a:solidFill>
              </a:rPr>
              <a:t>is Spanish moss a real moss plant</a:t>
            </a:r>
            <a:r>
              <a:rPr lang="en-US" sz="2000" dirty="0">
                <a:solidFill>
                  <a:schemeClr val="tx1"/>
                </a:solidFill>
              </a:rPr>
              <a:t>?</a:t>
            </a:r>
            <a:br>
              <a:rPr lang="en-US" sz="2000" dirty="0">
                <a:solidFill>
                  <a:schemeClr val="tx1"/>
                </a:solidFill>
              </a:rPr>
            </a:br>
            <a:r>
              <a:rPr lang="en-US" sz="2000" dirty="0">
                <a:solidFill>
                  <a:schemeClr val="tx1"/>
                </a:solidFill>
              </a:rPr>
              <a:t>		- </a:t>
            </a:r>
            <a:r>
              <a:rPr lang="en-US" sz="2000" dirty="0"/>
              <a:t>is ringworm a worm</a:t>
            </a:r>
            <a:r>
              <a:rPr lang="en-US" sz="2000" dirty="0">
                <a:solidFill>
                  <a:schemeClr val="tx1"/>
                </a:solidFill>
              </a:rPr>
              <a:t>?</a:t>
            </a:r>
            <a:br>
              <a:rPr lang="en-US" sz="2000" dirty="0">
                <a:solidFill>
                  <a:schemeClr val="tx1"/>
                </a:solidFill>
              </a:rPr>
            </a:br>
            <a:br>
              <a:rPr lang="en-US" sz="2000" dirty="0">
                <a:solidFill>
                  <a:schemeClr val="tx1"/>
                </a:solidFill>
              </a:rPr>
            </a:br>
            <a:endParaRPr lang="en-US" sz="20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772912"/>
          </a:xfrm>
        </p:spPr>
        <p:txBody>
          <a:bodyPr>
            <a:normAutofit fontScale="90000"/>
          </a:bodyPr>
          <a:lstStyle/>
          <a:p>
            <a:r>
              <a:rPr lang="en-US" sz="2800" dirty="0">
                <a:solidFill>
                  <a:schemeClr val="tx1"/>
                </a:solidFill>
              </a:rPr>
              <a:t>YOUR SCIENTIFIC NAME is  </a:t>
            </a:r>
            <a:r>
              <a:rPr lang="en-US" sz="2800" u="sng" dirty="0">
                <a:solidFill>
                  <a:srgbClr val="7030A0"/>
                </a:solidFill>
              </a:rPr>
              <a:t>Homo</a:t>
            </a:r>
            <a:r>
              <a:rPr lang="en-US" sz="2800" dirty="0">
                <a:solidFill>
                  <a:srgbClr val="7030A0"/>
                </a:solidFill>
              </a:rPr>
              <a:t> </a:t>
            </a:r>
            <a:r>
              <a:rPr lang="en-US" sz="2800" u="sng" dirty="0">
                <a:solidFill>
                  <a:srgbClr val="7030A0"/>
                </a:solidFill>
              </a:rPr>
              <a:t>sapiens</a:t>
            </a:r>
            <a:r>
              <a:rPr lang="en-US" sz="2800" dirty="0">
                <a:solidFill>
                  <a:schemeClr val="tx1"/>
                </a:solidFill>
              </a:rPr>
              <a:t>.</a:t>
            </a:r>
            <a:br>
              <a:rPr lang="en-US" sz="2800" dirty="0">
                <a:solidFill>
                  <a:schemeClr val="tx1"/>
                </a:solidFill>
              </a:rPr>
            </a:br>
            <a:br>
              <a:rPr lang="en-US" sz="2800" dirty="0">
                <a:solidFill>
                  <a:schemeClr val="tx1"/>
                </a:solidFill>
              </a:rPr>
            </a:br>
            <a:r>
              <a:rPr lang="en-US" sz="2800" dirty="0">
                <a:solidFill>
                  <a:schemeClr val="tx1"/>
                </a:solidFill>
              </a:rPr>
              <a:t>	</a:t>
            </a:r>
            <a:r>
              <a:rPr lang="en-US" sz="2400" dirty="0">
                <a:solidFill>
                  <a:schemeClr val="tx1"/>
                </a:solidFill>
              </a:rPr>
              <a:t>The system of naming organisms with 2 words was developed by a Swedish scientist named </a:t>
            </a:r>
            <a:r>
              <a:rPr lang="en-US" sz="2400" dirty="0">
                <a:solidFill>
                  <a:srgbClr val="7030A0"/>
                </a:solidFill>
              </a:rPr>
              <a:t>Carolus Linnaeus </a:t>
            </a:r>
            <a:r>
              <a:rPr lang="en-US" sz="2400" dirty="0">
                <a:solidFill>
                  <a:schemeClr val="tx1"/>
                </a:solidFill>
              </a:rPr>
              <a:t>and is called </a:t>
            </a:r>
            <a:r>
              <a:rPr lang="en-US" sz="2400" dirty="0">
                <a:solidFill>
                  <a:srgbClr val="FF0000"/>
                </a:solidFill>
              </a:rPr>
              <a:t>binomial nomenclature</a:t>
            </a:r>
            <a:r>
              <a:rPr lang="en-US" sz="2400" dirty="0">
                <a:solidFill>
                  <a:schemeClr val="tx1"/>
                </a:solidFill>
              </a:rPr>
              <a:t>. </a:t>
            </a:r>
            <a:br>
              <a:rPr lang="en-US" sz="2400" dirty="0">
                <a:solidFill>
                  <a:schemeClr val="tx1"/>
                </a:solidFill>
              </a:rPr>
            </a:br>
            <a:r>
              <a:rPr lang="en-US" sz="2400" dirty="0">
                <a:solidFill>
                  <a:schemeClr val="tx1"/>
                </a:solidFill>
              </a:rPr>
              <a:t>	The first name of any scientific name is called  the </a:t>
            </a:r>
            <a:r>
              <a:rPr lang="en-US" sz="2400" b="1" dirty="0">
                <a:solidFill>
                  <a:schemeClr val="tx1"/>
                </a:solidFill>
              </a:rPr>
              <a:t>genus</a:t>
            </a:r>
            <a:r>
              <a:rPr lang="en-US" sz="2400" dirty="0">
                <a:solidFill>
                  <a:schemeClr val="tx1"/>
                </a:solidFill>
              </a:rPr>
              <a:t> name and it is underlined and the first letter is capitalized; the second name of any scientific name is the </a:t>
            </a:r>
            <a:r>
              <a:rPr lang="en-US" sz="2400" b="1" dirty="0">
                <a:solidFill>
                  <a:schemeClr val="tx1"/>
                </a:solidFill>
              </a:rPr>
              <a:t>species</a:t>
            </a:r>
            <a:r>
              <a:rPr lang="en-US" sz="2400" dirty="0">
                <a:solidFill>
                  <a:schemeClr val="tx1"/>
                </a:solidFill>
              </a:rPr>
              <a:t> name and it is all in lower case but also underlined.</a:t>
            </a:r>
            <a:br>
              <a:rPr lang="en-US" sz="2400" dirty="0">
                <a:solidFill>
                  <a:schemeClr val="tx1"/>
                </a:solidFill>
              </a:rPr>
            </a:br>
            <a:r>
              <a:rPr lang="en-US" sz="2400" dirty="0">
                <a:solidFill>
                  <a:schemeClr val="tx1"/>
                </a:solidFill>
              </a:rPr>
              <a:t>	The underlining can be excused if the names are written in italics.</a:t>
            </a:r>
            <a:br>
              <a:rPr lang="en-US" sz="2400" dirty="0">
                <a:solidFill>
                  <a:schemeClr val="tx1"/>
                </a:solidFill>
              </a:rPr>
            </a:br>
            <a:br>
              <a:rPr lang="en-US" sz="2400" dirty="0">
                <a:solidFill>
                  <a:schemeClr val="tx1"/>
                </a:solidFill>
              </a:rPr>
            </a:br>
            <a:r>
              <a:rPr lang="en-US" sz="2400" dirty="0">
                <a:solidFill>
                  <a:schemeClr val="tx1"/>
                </a:solidFill>
              </a:rPr>
              <a:t>	</a:t>
            </a:r>
            <a:r>
              <a:rPr lang="en-US" sz="2400" u="sng" dirty="0">
                <a:solidFill>
                  <a:schemeClr val="tx1"/>
                </a:solidFill>
              </a:rPr>
              <a:t>E.</a:t>
            </a:r>
            <a:r>
              <a:rPr lang="en-US" sz="2400" dirty="0">
                <a:solidFill>
                  <a:schemeClr val="tx1"/>
                </a:solidFill>
              </a:rPr>
              <a:t> </a:t>
            </a:r>
            <a:r>
              <a:rPr lang="en-US" sz="2400" u="sng" dirty="0">
                <a:solidFill>
                  <a:schemeClr val="tx1"/>
                </a:solidFill>
              </a:rPr>
              <a:t>coli</a:t>
            </a:r>
            <a:r>
              <a:rPr lang="en-US" sz="2400" dirty="0">
                <a:solidFill>
                  <a:schemeClr val="tx1"/>
                </a:solidFill>
              </a:rPr>
              <a:t>, </a:t>
            </a:r>
            <a:r>
              <a:rPr lang="en-US" sz="2400" u="sng" dirty="0">
                <a:solidFill>
                  <a:schemeClr val="tx1"/>
                </a:solidFill>
              </a:rPr>
              <a:t>Treponema</a:t>
            </a:r>
            <a:r>
              <a:rPr lang="en-US" sz="2400" dirty="0">
                <a:solidFill>
                  <a:schemeClr val="tx1"/>
                </a:solidFill>
              </a:rPr>
              <a:t> </a:t>
            </a:r>
            <a:r>
              <a:rPr lang="en-US" sz="2400" u="sng" dirty="0">
                <a:solidFill>
                  <a:schemeClr val="tx1"/>
                </a:solidFill>
              </a:rPr>
              <a:t>pallidum</a:t>
            </a:r>
            <a:r>
              <a:rPr lang="en-US" sz="2400" dirty="0">
                <a:solidFill>
                  <a:schemeClr val="tx1"/>
                </a:solidFill>
              </a:rPr>
              <a:t>, </a:t>
            </a:r>
            <a:r>
              <a:rPr lang="en-US" sz="2400" i="1" dirty="0">
                <a:solidFill>
                  <a:schemeClr val="tx1"/>
                </a:solidFill>
              </a:rPr>
              <a:t>Borrelia burgdorferi		</a:t>
            </a:r>
            <a:br>
              <a:rPr lang="en-US" sz="2400" i="1" dirty="0">
                <a:solidFill>
                  <a:schemeClr val="tx1"/>
                </a:solidFill>
              </a:rPr>
            </a:br>
            <a:br>
              <a:rPr lang="en-US" sz="2400" i="1" dirty="0">
                <a:solidFill>
                  <a:schemeClr val="tx1"/>
                </a:solidFill>
              </a:rPr>
            </a:br>
            <a:endParaRPr lang="en-US" sz="2800" i="1"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305800" cy="5544312"/>
          </a:xfrm>
        </p:spPr>
        <p:txBody>
          <a:bodyPr>
            <a:normAutofit/>
          </a:bodyPr>
          <a:lstStyle/>
          <a:p>
            <a:r>
              <a:rPr lang="en-US" sz="2400" dirty="0">
                <a:solidFill>
                  <a:schemeClr val="tx1"/>
                </a:solidFill>
              </a:rPr>
              <a:t>There are three DOMAINS into which all living things are classified:</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	ARCHEA (Kingdom </a:t>
            </a:r>
            <a:r>
              <a:rPr lang="en-US" sz="2400" dirty="0" err="1">
                <a:solidFill>
                  <a:schemeClr val="tx1"/>
                </a:solidFill>
              </a:rPr>
              <a:t>Archaebacteria</a:t>
            </a:r>
            <a:r>
              <a:rPr lang="en-US" sz="2400" dirty="0">
                <a:solidFill>
                  <a:schemeClr val="tx1"/>
                </a:solidFill>
              </a:rPr>
              <a:t>)</a:t>
            </a:r>
            <a:br>
              <a:rPr lang="en-US" sz="2400" dirty="0">
                <a:solidFill>
                  <a:schemeClr val="tx1"/>
                </a:solidFill>
              </a:rPr>
            </a:br>
            <a:br>
              <a:rPr lang="en-US" sz="2400" dirty="0">
                <a:solidFill>
                  <a:schemeClr val="tx1"/>
                </a:solidFill>
              </a:rPr>
            </a:br>
            <a:r>
              <a:rPr lang="en-US" sz="2400" dirty="0">
                <a:solidFill>
                  <a:schemeClr val="tx1"/>
                </a:solidFill>
              </a:rPr>
              <a:t>	BACTERIA (Kingdom Eubacteria)</a:t>
            </a:r>
            <a:br>
              <a:rPr lang="en-US" sz="2400" dirty="0">
                <a:solidFill>
                  <a:schemeClr val="tx1"/>
                </a:solidFill>
              </a:rPr>
            </a:br>
            <a:br>
              <a:rPr lang="en-US" sz="2400" dirty="0">
                <a:solidFill>
                  <a:schemeClr val="tx1"/>
                </a:solidFill>
              </a:rPr>
            </a:br>
            <a:r>
              <a:rPr lang="en-US" sz="2400" dirty="0">
                <a:solidFill>
                  <a:schemeClr val="tx1"/>
                </a:solidFill>
              </a:rPr>
              <a:t>	EUKARYA or EUKARYOTA</a:t>
            </a:r>
            <a:br>
              <a:rPr lang="en-US" sz="2400" dirty="0">
                <a:solidFill>
                  <a:schemeClr val="tx1"/>
                </a:solidFill>
              </a:rPr>
            </a:br>
            <a:r>
              <a:rPr lang="en-US" sz="2400" dirty="0">
                <a:solidFill>
                  <a:schemeClr val="tx1"/>
                </a:solidFill>
              </a:rPr>
              <a:t>		 (Kingdoms Protista, Fungi, Plantae and Animalia)</a:t>
            </a: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endParaRPr lang="en-US" sz="2400"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667512"/>
          </a:xfrm>
        </p:spPr>
        <p:txBody>
          <a:bodyPr>
            <a:normAutofit/>
          </a:bodyPr>
          <a:lstStyle/>
          <a:p>
            <a:r>
              <a:rPr lang="en-US" sz="2400" dirty="0">
                <a:solidFill>
                  <a:schemeClr val="tx1"/>
                </a:solidFill>
              </a:rPr>
              <a:t>The Three DOMAINS</a:t>
            </a:r>
          </a:p>
        </p:txBody>
      </p:sp>
      <p:pic>
        <p:nvPicPr>
          <p:cNvPr id="5" name="Content Placeholder 4" descr="domains.gif"/>
          <p:cNvPicPr>
            <a:picLocks noGrp="1" noChangeAspect="1"/>
          </p:cNvPicPr>
          <p:nvPr>
            <p:ph idx="1"/>
          </p:nvPr>
        </p:nvPicPr>
        <p:blipFill>
          <a:blip r:embed="rId2" cstate="print"/>
          <a:stretch>
            <a:fillRect/>
          </a:stretch>
        </p:blipFill>
        <p:spPr>
          <a:xfrm>
            <a:off x="1981200" y="1447800"/>
            <a:ext cx="5257799" cy="41910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163312"/>
          </a:xfrm>
        </p:spPr>
        <p:txBody>
          <a:bodyPr>
            <a:normAutofit fontScale="90000"/>
          </a:bodyPr>
          <a:lstStyle/>
          <a:p>
            <a:r>
              <a:rPr lang="en-US" sz="2400" dirty="0">
                <a:solidFill>
                  <a:schemeClr val="tx1"/>
                </a:solidFill>
              </a:rPr>
              <a:t>Within the three domains, currently there are different ways to classify organisms into </a:t>
            </a:r>
            <a:r>
              <a:rPr lang="en-US" sz="2400" b="1" dirty="0">
                <a:solidFill>
                  <a:schemeClr val="tx1"/>
                </a:solidFill>
              </a:rPr>
              <a:t>kingdoms</a:t>
            </a:r>
            <a:r>
              <a:rPr lang="en-US" sz="2400" dirty="0">
                <a:solidFill>
                  <a:schemeClr val="tx1"/>
                </a:solidFill>
              </a:rPr>
              <a:t>.</a:t>
            </a:r>
            <a:br>
              <a:rPr lang="en-US" sz="2400" dirty="0">
                <a:solidFill>
                  <a:schemeClr val="tx1"/>
                </a:solidFill>
              </a:rPr>
            </a:br>
            <a:br>
              <a:rPr lang="en-US" sz="2400" dirty="0">
                <a:solidFill>
                  <a:schemeClr val="tx1"/>
                </a:solidFill>
              </a:rPr>
            </a:br>
            <a:r>
              <a:rPr lang="en-US" sz="2400" dirty="0">
                <a:solidFill>
                  <a:schemeClr val="tx1"/>
                </a:solidFill>
              </a:rPr>
              <a:t>	KPCOFGS</a:t>
            </a:r>
            <a:br>
              <a:rPr lang="en-US" sz="2400" dirty="0">
                <a:solidFill>
                  <a:schemeClr val="tx1"/>
                </a:solidFill>
              </a:rPr>
            </a:br>
            <a:br>
              <a:rPr lang="en-US" sz="2400" dirty="0">
                <a:solidFill>
                  <a:schemeClr val="tx1"/>
                </a:solidFill>
              </a:rPr>
            </a:br>
            <a:r>
              <a:rPr lang="en-US" sz="2400" dirty="0">
                <a:solidFill>
                  <a:schemeClr val="tx1"/>
                </a:solidFill>
              </a:rPr>
              <a:t>	Kingdom</a:t>
            </a:r>
            <a:br>
              <a:rPr lang="en-US" sz="2400" dirty="0">
                <a:solidFill>
                  <a:schemeClr val="tx1"/>
                </a:solidFill>
              </a:rPr>
            </a:br>
            <a:r>
              <a:rPr lang="en-US" sz="2400" dirty="0">
                <a:solidFill>
                  <a:schemeClr val="tx1"/>
                </a:solidFill>
              </a:rPr>
              <a:t>	Phylum (= Divisions in the Plant Kingdom)</a:t>
            </a:r>
            <a:br>
              <a:rPr lang="en-US" sz="2400" dirty="0">
                <a:solidFill>
                  <a:schemeClr val="tx1"/>
                </a:solidFill>
              </a:rPr>
            </a:br>
            <a:r>
              <a:rPr lang="en-US" sz="2400" dirty="0">
                <a:solidFill>
                  <a:schemeClr val="tx1"/>
                </a:solidFill>
              </a:rPr>
              <a:t>	Class</a:t>
            </a:r>
            <a:br>
              <a:rPr lang="en-US" sz="2400" dirty="0">
                <a:solidFill>
                  <a:schemeClr val="tx1"/>
                </a:solidFill>
              </a:rPr>
            </a:br>
            <a:r>
              <a:rPr lang="en-US" sz="2400" dirty="0">
                <a:solidFill>
                  <a:schemeClr val="tx1"/>
                </a:solidFill>
              </a:rPr>
              <a:t>	Order</a:t>
            </a:r>
            <a:br>
              <a:rPr lang="en-US" sz="2400" dirty="0">
                <a:solidFill>
                  <a:schemeClr val="tx1"/>
                </a:solidFill>
              </a:rPr>
            </a:br>
            <a:r>
              <a:rPr lang="en-US" sz="2400" dirty="0">
                <a:solidFill>
                  <a:schemeClr val="tx1"/>
                </a:solidFill>
              </a:rPr>
              <a:t>	Family</a:t>
            </a:r>
            <a:br>
              <a:rPr lang="en-US" sz="2400" dirty="0">
                <a:solidFill>
                  <a:schemeClr val="tx1"/>
                </a:solidFill>
              </a:rPr>
            </a:br>
            <a:r>
              <a:rPr lang="en-US" sz="2400" dirty="0">
                <a:solidFill>
                  <a:schemeClr val="tx1"/>
                </a:solidFill>
              </a:rPr>
              <a:t>	Genus</a:t>
            </a:r>
            <a:br>
              <a:rPr lang="en-US" sz="2400" dirty="0">
                <a:solidFill>
                  <a:schemeClr val="tx1"/>
                </a:solidFill>
              </a:rPr>
            </a:br>
            <a:r>
              <a:rPr lang="en-US" sz="2400" dirty="0">
                <a:solidFill>
                  <a:schemeClr val="tx1"/>
                </a:solidFill>
              </a:rPr>
              <a:t>	Species</a:t>
            </a:r>
            <a:br>
              <a:rPr lang="en-US" sz="2400" dirty="0">
                <a:solidFill>
                  <a:schemeClr val="tx1"/>
                </a:solidFill>
              </a:rPr>
            </a:br>
            <a:r>
              <a:rPr lang="en-US" sz="2400" dirty="0">
                <a:solidFill>
                  <a:schemeClr val="tx1"/>
                </a:solidFill>
              </a:rPr>
              <a:t>	     - subspecies, strains, </a:t>
            </a:r>
            <a:r>
              <a:rPr lang="en-US" sz="2400" dirty="0" err="1">
                <a:solidFill>
                  <a:schemeClr val="tx1"/>
                </a:solidFill>
              </a:rPr>
              <a:t>serovars</a:t>
            </a:r>
            <a:r>
              <a:rPr lang="en-US" sz="2400" dirty="0">
                <a:solidFill>
                  <a:schemeClr val="tx1"/>
                </a:solidFill>
              </a:rPr>
              <a:t>, serotypes</a:t>
            </a:r>
            <a:br>
              <a:rPr lang="en-US" sz="2400" dirty="0">
                <a:solidFill>
                  <a:schemeClr val="tx1"/>
                </a:solidFill>
              </a:rPr>
            </a:br>
            <a:br>
              <a:rPr lang="en-US" sz="2400" dirty="0">
                <a:solidFill>
                  <a:schemeClr val="tx1"/>
                </a:solidFill>
              </a:rPr>
            </a:br>
            <a:endParaRPr lang="en-US" sz="2400"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819912"/>
          </a:xfrm>
        </p:spPr>
        <p:txBody>
          <a:bodyPr>
            <a:normAutofit/>
          </a:bodyPr>
          <a:lstStyle/>
          <a:p>
            <a:r>
              <a:rPr lang="en-US" sz="2400" dirty="0">
                <a:solidFill>
                  <a:srgbClr val="002060"/>
                </a:solidFill>
              </a:rPr>
              <a:t>Classification of Humans</a:t>
            </a:r>
          </a:p>
        </p:txBody>
      </p:sp>
      <p:pic>
        <p:nvPicPr>
          <p:cNvPr id="5" name="Content Placeholder 4" descr="scientificClassification.gif"/>
          <p:cNvPicPr>
            <a:picLocks noGrp="1" noChangeAspect="1"/>
          </p:cNvPicPr>
          <p:nvPr>
            <p:ph idx="1"/>
          </p:nvPr>
        </p:nvPicPr>
        <p:blipFill>
          <a:blip r:embed="rId2" cstate="print"/>
          <a:stretch>
            <a:fillRect/>
          </a:stretch>
        </p:blipFill>
        <p:spPr>
          <a:xfrm>
            <a:off x="2743200" y="1600200"/>
            <a:ext cx="3657600" cy="39624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391912"/>
          </a:xfrm>
        </p:spPr>
        <p:txBody>
          <a:bodyPr>
            <a:normAutofit/>
          </a:bodyPr>
          <a:lstStyle/>
          <a:p>
            <a:r>
              <a:rPr lang="en-US" sz="2800" dirty="0">
                <a:solidFill>
                  <a:schemeClr val="tx1"/>
                </a:solidFill>
              </a:rPr>
              <a:t>We will refer to the 6 kingdom system of classifying living 	things, but other systems do exist and one day 	viruses may be included in their own kingdom.</a:t>
            </a:r>
            <a:br>
              <a:rPr lang="en-US" sz="2800" dirty="0">
                <a:solidFill>
                  <a:schemeClr val="tx1"/>
                </a:solidFill>
              </a:rPr>
            </a:br>
            <a:br>
              <a:rPr lang="en-US" sz="2800" dirty="0">
                <a:solidFill>
                  <a:schemeClr val="tx1"/>
                </a:solidFill>
              </a:rPr>
            </a:br>
            <a:r>
              <a:rPr lang="en-US" sz="2800" dirty="0">
                <a:solidFill>
                  <a:schemeClr val="tx1"/>
                </a:solidFill>
              </a:rPr>
              <a:t>KINGDOM EUBACTERIA</a:t>
            </a:r>
            <a:br>
              <a:rPr lang="en-US" sz="2800" dirty="0">
                <a:solidFill>
                  <a:schemeClr val="tx1"/>
                </a:solidFill>
              </a:rPr>
            </a:br>
            <a:r>
              <a:rPr lang="en-US" sz="2800" dirty="0">
                <a:solidFill>
                  <a:schemeClr val="tx1"/>
                </a:solidFill>
              </a:rPr>
              <a:t>	</a:t>
            </a:r>
            <a:r>
              <a:rPr lang="en-US" sz="2400" dirty="0">
                <a:solidFill>
                  <a:schemeClr val="tx1"/>
                </a:solidFill>
              </a:rPr>
              <a:t>- along with the bacteria in the kingdom </a:t>
            </a:r>
            <a:r>
              <a:rPr lang="en-US" sz="2400" dirty="0" err="1">
                <a:solidFill>
                  <a:schemeClr val="tx1"/>
                </a:solidFill>
              </a:rPr>
              <a:t>Archaebacteria</a:t>
            </a:r>
            <a:r>
              <a:rPr lang="en-US" sz="2400" dirty="0">
                <a:solidFill>
                  <a:schemeClr val="tx1"/>
                </a:solidFill>
              </a:rPr>
              <a:t>, </a:t>
            </a:r>
            <a:br>
              <a:rPr lang="en-US" sz="2400" dirty="0">
                <a:solidFill>
                  <a:schemeClr val="tx1"/>
                </a:solidFill>
              </a:rPr>
            </a:br>
            <a:r>
              <a:rPr lang="en-US" sz="2400" dirty="0">
                <a:solidFill>
                  <a:schemeClr val="tx1"/>
                </a:solidFill>
              </a:rPr>
              <a:t>		these bacteria were formerly in one kingdom </a:t>
            </a:r>
            <a:br>
              <a:rPr lang="en-US" sz="2400" dirty="0">
                <a:solidFill>
                  <a:schemeClr val="tx1"/>
                </a:solidFill>
              </a:rPr>
            </a:br>
            <a:r>
              <a:rPr lang="en-US" sz="2400" dirty="0">
                <a:solidFill>
                  <a:schemeClr val="tx1"/>
                </a:solidFill>
              </a:rPr>
              <a:t>		called the kingdom </a:t>
            </a:r>
            <a:r>
              <a:rPr lang="en-US" sz="2400" dirty="0" err="1">
                <a:solidFill>
                  <a:schemeClr val="tx1"/>
                </a:solidFill>
              </a:rPr>
              <a:t>Monera</a:t>
            </a:r>
            <a:br>
              <a:rPr lang="en-US" sz="2400" dirty="0">
                <a:solidFill>
                  <a:schemeClr val="tx1"/>
                </a:solidFill>
              </a:rPr>
            </a:br>
            <a:br>
              <a:rPr lang="en-US" sz="2400" dirty="0">
                <a:solidFill>
                  <a:schemeClr val="tx1"/>
                </a:solidFill>
              </a:rPr>
            </a:br>
            <a:r>
              <a:rPr lang="en-US" sz="2400" dirty="0">
                <a:solidFill>
                  <a:schemeClr val="tx1"/>
                </a:solidFill>
              </a:rPr>
              <a:t>	- unicellular prokaryotes</a:t>
            </a:r>
            <a:br>
              <a:rPr lang="en-US" sz="2400" dirty="0">
                <a:solidFill>
                  <a:schemeClr val="tx1"/>
                </a:solidFill>
              </a:rPr>
            </a:br>
            <a:r>
              <a:rPr lang="en-US" sz="2400" dirty="0">
                <a:solidFill>
                  <a:schemeClr val="tx1"/>
                </a:solidFill>
              </a:rPr>
              <a:t>	- examples include: </a:t>
            </a:r>
            <a:r>
              <a:rPr lang="en-US" sz="2400" dirty="0">
                <a:solidFill>
                  <a:srgbClr val="7030A0"/>
                </a:solidFill>
              </a:rPr>
              <a:t>bacteria, cyanobacteria (formerly</a:t>
            </a:r>
            <a:br>
              <a:rPr lang="en-US" sz="2400" dirty="0">
                <a:solidFill>
                  <a:srgbClr val="7030A0"/>
                </a:solidFill>
              </a:rPr>
            </a:br>
            <a:r>
              <a:rPr lang="en-US" sz="2400" dirty="0">
                <a:solidFill>
                  <a:srgbClr val="7030A0"/>
                </a:solidFill>
              </a:rPr>
              <a:t>				blue-green algae)</a:t>
            </a:r>
            <a:br>
              <a:rPr lang="en-US" sz="2400" dirty="0">
                <a:solidFill>
                  <a:schemeClr val="tx1"/>
                </a:solidFill>
              </a:rPr>
            </a:br>
            <a:endParaRPr lang="en-US" sz="2800"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400" dirty="0" err="1">
                <a:solidFill>
                  <a:schemeClr val="tx1"/>
                </a:solidFill>
              </a:rPr>
              <a:t>Spirulina</a:t>
            </a:r>
            <a:r>
              <a:rPr lang="en-US" sz="2400" dirty="0">
                <a:solidFill>
                  <a:schemeClr val="tx1"/>
                </a:solidFill>
              </a:rPr>
              <a:t> is a cyanobacterium, high in nutrients and </a:t>
            </a:r>
            <a:r>
              <a:rPr lang="en-US" sz="2400">
                <a:solidFill>
                  <a:schemeClr val="tx1"/>
                </a:solidFill>
              </a:rPr>
              <a:t>sold in health </a:t>
            </a:r>
            <a:r>
              <a:rPr lang="en-US" sz="2400" dirty="0">
                <a:solidFill>
                  <a:schemeClr val="tx1"/>
                </a:solidFill>
              </a:rPr>
              <a:t>food stores </a:t>
            </a:r>
            <a:r>
              <a:rPr lang="en-US" sz="2400">
                <a:solidFill>
                  <a:schemeClr val="tx1"/>
                </a:solidFill>
              </a:rPr>
              <a:t>in tablet form.</a:t>
            </a:r>
            <a:br>
              <a:rPr lang="en-US" sz="2400">
                <a:solidFill>
                  <a:schemeClr val="tx1"/>
                </a:solidFill>
              </a:rPr>
            </a:br>
            <a:endParaRPr lang="en-US" sz="2400">
              <a:solidFill>
                <a:schemeClr val="tx1"/>
              </a:solidFill>
            </a:endParaRPr>
          </a:p>
        </p:txBody>
      </p:sp>
      <p:sp>
        <p:nvSpPr>
          <p:cNvPr id="4" name="Text Placeholder 3"/>
          <p:cNvSpPr>
            <a:spLocks noGrp="1"/>
          </p:cNvSpPr>
          <p:nvPr>
            <p:ph type="body" idx="1"/>
          </p:nvPr>
        </p:nvSpPr>
        <p:spPr/>
        <p:txBody>
          <a:bodyPr/>
          <a:lstStyle/>
          <a:p>
            <a:endParaRPr lang="en-US"/>
          </a:p>
        </p:txBody>
      </p:sp>
      <p:sp>
        <p:nvSpPr>
          <p:cNvPr id="6" name="Text Placeholder 5"/>
          <p:cNvSpPr>
            <a:spLocks noGrp="1"/>
          </p:cNvSpPr>
          <p:nvPr>
            <p:ph type="body" sz="half" idx="3"/>
          </p:nvPr>
        </p:nvSpPr>
        <p:spPr/>
        <p:txBody>
          <a:bodyPr/>
          <a:lstStyle/>
          <a:p>
            <a:endParaRPr lang="en-US"/>
          </a:p>
        </p:txBody>
      </p:sp>
      <p:pic>
        <p:nvPicPr>
          <p:cNvPr id="8" name="Content Placeholder 7" descr="green_spirulina(1).jpg"/>
          <p:cNvPicPr>
            <a:picLocks noGrp="1" noChangeAspect="1"/>
          </p:cNvPicPr>
          <p:nvPr>
            <p:ph sz="quarter" idx="2"/>
          </p:nvPr>
        </p:nvPicPr>
        <p:blipFill>
          <a:blip r:embed="rId2" cstate="print"/>
          <a:stretch>
            <a:fillRect/>
          </a:stretch>
        </p:blipFill>
        <p:spPr>
          <a:xfrm>
            <a:off x="457200" y="1905000"/>
            <a:ext cx="4040188" cy="4114800"/>
          </a:xfrm>
        </p:spPr>
      </p:pic>
      <p:pic>
        <p:nvPicPr>
          <p:cNvPr id="9" name="Content Placeholder 8" descr="organic_spirulina_tablets.jpg"/>
          <p:cNvPicPr>
            <a:picLocks noGrp="1" noChangeAspect="1"/>
          </p:cNvPicPr>
          <p:nvPr>
            <p:ph sz="quarter" idx="4"/>
          </p:nvPr>
        </p:nvPicPr>
        <p:blipFill>
          <a:blip r:embed="rId3" cstate="print"/>
          <a:stretch>
            <a:fillRect/>
          </a:stretch>
        </p:blipFill>
        <p:spPr>
          <a:xfrm>
            <a:off x="4648200" y="1905000"/>
            <a:ext cx="3846513" cy="384651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sz="2400" dirty="0">
                <a:solidFill>
                  <a:schemeClr val="tx1"/>
                </a:solidFill>
              </a:rPr>
              <a:t>Name the organisms</a:t>
            </a:r>
            <a:br>
              <a:rPr lang="en-US" sz="2400" dirty="0">
                <a:solidFill>
                  <a:schemeClr val="tx1"/>
                </a:solidFill>
              </a:rPr>
            </a:br>
            <a:endParaRPr lang="en-US" sz="2400" dirty="0">
              <a:solidFill>
                <a:schemeClr val="tx1"/>
              </a:solidFill>
            </a:endParaRPr>
          </a:p>
        </p:txBody>
      </p:sp>
      <p:pic>
        <p:nvPicPr>
          <p:cNvPr id="4" name="Content Placeholder 3" descr="Oscillatoria_MC.jpg"/>
          <p:cNvPicPr>
            <a:picLocks noGrp="1" noChangeAspect="1"/>
          </p:cNvPicPr>
          <p:nvPr>
            <p:ph idx="1"/>
          </p:nvPr>
        </p:nvPicPr>
        <p:blipFill>
          <a:blip r:embed="rId2" cstate="print"/>
          <a:stretch>
            <a:fillRect/>
          </a:stretch>
        </p:blipFill>
        <p:spPr>
          <a:xfrm>
            <a:off x="1447800" y="1295400"/>
            <a:ext cx="6055428" cy="4389437"/>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468112"/>
          </a:xfrm>
        </p:spPr>
        <p:txBody>
          <a:bodyPr>
            <a:normAutofit/>
          </a:bodyPr>
          <a:lstStyle/>
          <a:p>
            <a:r>
              <a:rPr lang="en-US" sz="2800" dirty="0">
                <a:solidFill>
                  <a:schemeClr val="tx1"/>
                </a:solidFill>
              </a:rPr>
              <a:t>KINGDOM ARCHAEBACTERIA</a:t>
            </a:r>
            <a:br>
              <a:rPr lang="en-US" sz="2800" dirty="0">
                <a:solidFill>
                  <a:schemeClr val="tx1"/>
                </a:solidFill>
              </a:rPr>
            </a:br>
            <a:br>
              <a:rPr lang="en-US" sz="2800" dirty="0">
                <a:solidFill>
                  <a:schemeClr val="tx1"/>
                </a:solidFill>
              </a:rPr>
            </a:br>
            <a:r>
              <a:rPr lang="en-US" sz="2800" dirty="0">
                <a:solidFill>
                  <a:schemeClr val="tx1"/>
                </a:solidFill>
              </a:rPr>
              <a:t>		</a:t>
            </a:r>
            <a:r>
              <a:rPr lang="en-US" sz="2400" dirty="0">
                <a:solidFill>
                  <a:schemeClr val="tx1"/>
                </a:solidFill>
              </a:rPr>
              <a:t>- unicellular prokaryotes with unique cell</a:t>
            </a:r>
            <a:br>
              <a:rPr lang="en-US" sz="2400" dirty="0">
                <a:solidFill>
                  <a:schemeClr val="tx1"/>
                </a:solidFill>
              </a:rPr>
            </a:br>
            <a:r>
              <a:rPr lang="en-US" sz="2400" dirty="0">
                <a:solidFill>
                  <a:schemeClr val="tx1"/>
                </a:solidFill>
              </a:rPr>
              <a:t>			walls that live in harsh environments</a:t>
            </a:r>
            <a:br>
              <a:rPr lang="en-US" sz="2400" dirty="0">
                <a:solidFill>
                  <a:schemeClr val="tx1"/>
                </a:solidFill>
              </a:rPr>
            </a:br>
            <a:r>
              <a:rPr lang="en-US" sz="2400" dirty="0">
                <a:solidFill>
                  <a:schemeClr val="tx1"/>
                </a:solidFill>
              </a:rPr>
              <a:t>			(</a:t>
            </a:r>
            <a:r>
              <a:rPr lang="en-US" sz="2400" i="1" dirty="0" err="1">
                <a:solidFill>
                  <a:schemeClr val="tx1"/>
                </a:solidFill>
              </a:rPr>
              <a:t>extremophiles</a:t>
            </a:r>
            <a:r>
              <a:rPr lang="en-US" sz="2400" dirty="0">
                <a:solidFill>
                  <a:schemeClr val="tx1"/>
                </a:solidFill>
              </a:rPr>
              <a:t>)</a:t>
            </a:r>
            <a:br>
              <a:rPr lang="en-US" sz="2400" dirty="0">
                <a:solidFill>
                  <a:schemeClr val="tx1"/>
                </a:solidFill>
              </a:rPr>
            </a:br>
            <a:r>
              <a:rPr lang="en-US" sz="2400" dirty="0">
                <a:solidFill>
                  <a:schemeClr val="tx1"/>
                </a:solidFill>
              </a:rPr>
              <a:t>		- they may have been related to earth’s earliest 				organisms</a:t>
            </a:r>
            <a:br>
              <a:rPr lang="en-US" sz="2400" dirty="0">
                <a:solidFill>
                  <a:schemeClr val="tx1"/>
                </a:solidFill>
              </a:rPr>
            </a:br>
            <a:r>
              <a:rPr lang="en-US" sz="2400" dirty="0">
                <a:solidFill>
                  <a:schemeClr val="tx1"/>
                </a:solidFill>
              </a:rPr>
              <a:t>		- examples include: </a:t>
            </a:r>
            <a:r>
              <a:rPr lang="en-US" sz="2400" dirty="0" err="1">
                <a:solidFill>
                  <a:srgbClr val="7030A0"/>
                </a:solidFill>
              </a:rPr>
              <a:t>thermophiles</a:t>
            </a:r>
            <a:r>
              <a:rPr lang="en-US" sz="2400" dirty="0">
                <a:solidFill>
                  <a:srgbClr val="7030A0"/>
                </a:solidFill>
              </a:rPr>
              <a:t>, </a:t>
            </a:r>
            <a:r>
              <a:rPr lang="en-US" sz="2400" dirty="0" err="1">
                <a:solidFill>
                  <a:srgbClr val="7030A0"/>
                </a:solidFill>
              </a:rPr>
              <a:t>halophiles</a:t>
            </a:r>
            <a:r>
              <a:rPr lang="en-US" sz="2400" dirty="0">
                <a:solidFill>
                  <a:srgbClr val="7030A0"/>
                </a:solidFill>
              </a:rPr>
              <a:t> 				and </a:t>
            </a:r>
            <a:r>
              <a:rPr lang="en-US" sz="2400" dirty="0" err="1">
                <a:solidFill>
                  <a:srgbClr val="7030A0"/>
                </a:solidFill>
              </a:rPr>
              <a:t>methanogens</a:t>
            </a:r>
            <a:br>
              <a:rPr lang="en-US" sz="2400" dirty="0">
                <a:solidFill>
                  <a:srgbClr val="7030A0"/>
                </a:solidFill>
              </a:rPr>
            </a:br>
            <a:br>
              <a:rPr lang="en-US" sz="2400" dirty="0">
                <a:solidFill>
                  <a:srgbClr val="7030A0"/>
                </a:solidFill>
              </a:rPr>
            </a:br>
            <a:br>
              <a:rPr lang="en-US" sz="2800" dirty="0">
                <a:solidFill>
                  <a:schemeClr val="tx1"/>
                </a:solidFill>
              </a:rPr>
            </a:br>
            <a:br>
              <a:rPr lang="en-US" sz="2800" dirty="0">
                <a:solidFill>
                  <a:schemeClr val="tx1"/>
                </a:solidFill>
              </a:rPr>
            </a:br>
            <a:r>
              <a:rPr lang="en-US" sz="2800" dirty="0">
                <a:solidFill>
                  <a:schemeClr val="tx1"/>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en-US" sz="2400" dirty="0">
                <a:solidFill>
                  <a:schemeClr val="tx1"/>
                </a:solidFill>
              </a:rPr>
              <a:t>Examples of organisms studied by microbiologists:</a:t>
            </a:r>
            <a:br>
              <a:rPr lang="en-US" sz="2400" dirty="0">
                <a:solidFill>
                  <a:schemeClr val="tx1"/>
                </a:solidFill>
              </a:rPr>
            </a:br>
            <a:br>
              <a:rPr lang="en-US" sz="2400" dirty="0">
                <a:solidFill>
                  <a:schemeClr val="tx1"/>
                </a:solidFill>
              </a:rPr>
            </a:br>
            <a:r>
              <a:rPr lang="en-US" sz="2400" dirty="0">
                <a:solidFill>
                  <a:schemeClr val="tx1"/>
                </a:solidFill>
              </a:rPr>
              <a:t>	- viruses</a:t>
            </a:r>
            <a:br>
              <a:rPr lang="en-US" sz="2400" dirty="0">
                <a:solidFill>
                  <a:schemeClr val="tx1"/>
                </a:solidFill>
              </a:rPr>
            </a:br>
            <a:r>
              <a:rPr lang="en-US" sz="2400" dirty="0">
                <a:solidFill>
                  <a:schemeClr val="tx1"/>
                </a:solidFill>
              </a:rPr>
              <a:t>	- bacteria</a:t>
            </a:r>
            <a:br>
              <a:rPr lang="en-US" sz="2400" dirty="0">
                <a:solidFill>
                  <a:schemeClr val="tx1"/>
                </a:solidFill>
              </a:rPr>
            </a:br>
            <a:r>
              <a:rPr lang="en-US" sz="2400" dirty="0">
                <a:solidFill>
                  <a:schemeClr val="tx1"/>
                </a:solidFill>
              </a:rPr>
              <a:t>	- protozoa</a:t>
            </a:r>
            <a:br>
              <a:rPr lang="en-US" sz="2400" dirty="0">
                <a:solidFill>
                  <a:schemeClr val="tx1"/>
                </a:solidFill>
              </a:rPr>
            </a:br>
            <a:r>
              <a:rPr lang="en-US" sz="2400" dirty="0">
                <a:solidFill>
                  <a:schemeClr val="tx1"/>
                </a:solidFill>
              </a:rPr>
              <a:t>	- algae</a:t>
            </a:r>
            <a:br>
              <a:rPr lang="en-US" sz="2400" dirty="0">
                <a:solidFill>
                  <a:schemeClr val="tx1"/>
                </a:solidFill>
              </a:rPr>
            </a:br>
            <a:r>
              <a:rPr lang="en-US" sz="2400" dirty="0">
                <a:solidFill>
                  <a:schemeClr val="tx1"/>
                </a:solidFill>
              </a:rPr>
              <a:t>	- fungi</a:t>
            </a:r>
            <a:br>
              <a:rPr lang="en-US" sz="2400" dirty="0">
                <a:solidFill>
                  <a:schemeClr val="tx1"/>
                </a:solidFill>
              </a:rPr>
            </a:br>
            <a:r>
              <a:rPr lang="en-US" sz="2400" dirty="0">
                <a:solidFill>
                  <a:schemeClr val="tx1"/>
                </a:solidFill>
              </a:rPr>
              <a:t>	- invertebrate animals (worms and insects)</a:t>
            </a: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endParaRPr lang="en-US" sz="2400" dirty="0">
              <a:solidFill>
                <a:schemeClr val="tx1"/>
              </a:solidFill>
            </a:endParaRPr>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descr="hot-springs-yellowstone-national-park-garry-gay.jpg"/>
          <p:cNvPicPr>
            <a:picLocks noGrp="1" noChangeAspect="1"/>
          </p:cNvPicPr>
          <p:nvPr>
            <p:ph sz="half" idx="1"/>
          </p:nvPr>
        </p:nvPicPr>
        <p:blipFill>
          <a:blip r:embed="rId2" cstate="print"/>
          <a:stretch>
            <a:fillRect/>
          </a:stretch>
        </p:blipFill>
        <p:spPr>
          <a:xfrm>
            <a:off x="457200" y="990600"/>
            <a:ext cx="4038600" cy="4490053"/>
          </a:xfrm>
        </p:spPr>
      </p:pic>
      <p:pic>
        <p:nvPicPr>
          <p:cNvPr id="8" name="Content Placeholder 7" descr="thermal.jpg"/>
          <p:cNvPicPr>
            <a:picLocks noGrp="1" noChangeAspect="1"/>
          </p:cNvPicPr>
          <p:nvPr>
            <p:ph sz="half" idx="2"/>
          </p:nvPr>
        </p:nvPicPr>
        <p:blipFill>
          <a:blip r:embed="rId3" cstate="print"/>
          <a:stretch>
            <a:fillRect/>
          </a:stretch>
        </p:blipFill>
        <p:spPr>
          <a:xfrm>
            <a:off x="5029200" y="1371600"/>
            <a:ext cx="3352800" cy="38862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a:bodyPr>
          <a:lstStyle/>
          <a:p>
            <a:r>
              <a:rPr lang="en-US" sz="2800" dirty="0">
                <a:solidFill>
                  <a:schemeClr val="tx1"/>
                </a:solidFill>
              </a:rPr>
              <a:t>KINGDOM PROTISTA</a:t>
            </a:r>
            <a:br>
              <a:rPr lang="en-US" sz="2800" dirty="0">
                <a:solidFill>
                  <a:schemeClr val="tx1"/>
                </a:solidFill>
              </a:rPr>
            </a:br>
            <a:br>
              <a:rPr lang="en-US" sz="2800" dirty="0">
                <a:solidFill>
                  <a:schemeClr val="tx1"/>
                </a:solidFill>
              </a:rPr>
            </a:br>
            <a:r>
              <a:rPr lang="en-US" sz="2800" dirty="0">
                <a:solidFill>
                  <a:schemeClr val="tx1"/>
                </a:solidFill>
              </a:rPr>
              <a:t>	</a:t>
            </a:r>
            <a:r>
              <a:rPr lang="en-US" sz="2400" dirty="0">
                <a:solidFill>
                  <a:schemeClr val="tx1"/>
                </a:solidFill>
              </a:rPr>
              <a:t>- unicellular eukaryotes</a:t>
            </a:r>
            <a:br>
              <a:rPr lang="en-US" sz="2400" dirty="0">
                <a:solidFill>
                  <a:schemeClr val="tx1"/>
                </a:solidFill>
              </a:rPr>
            </a:br>
            <a:r>
              <a:rPr lang="en-US" sz="2400" dirty="0">
                <a:solidFill>
                  <a:schemeClr val="tx1"/>
                </a:solidFill>
              </a:rPr>
              <a:t>	- examples include: </a:t>
            </a:r>
            <a:r>
              <a:rPr lang="en-US" sz="2400" dirty="0">
                <a:solidFill>
                  <a:srgbClr val="7030A0"/>
                </a:solidFill>
              </a:rPr>
              <a:t>algae, protozoa (amoeba, paramecia)</a:t>
            </a:r>
            <a:br>
              <a:rPr lang="en-US" sz="2400" dirty="0">
                <a:solidFill>
                  <a:srgbClr val="7030A0"/>
                </a:solidFill>
              </a:rPr>
            </a:br>
            <a:r>
              <a:rPr lang="en-US" sz="2400" dirty="0">
                <a:solidFill>
                  <a:srgbClr val="7030A0"/>
                </a:solidFill>
              </a:rPr>
              <a:t>				euglena</a:t>
            </a: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endParaRPr lang="en-US" sz="2400"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400" dirty="0">
                <a:solidFill>
                  <a:schemeClr val="tx1"/>
                </a:solidFill>
              </a:rPr>
              <a:t>Name the organism</a:t>
            </a:r>
            <a:br>
              <a:rPr lang="en-US" sz="2400" dirty="0">
                <a:solidFill>
                  <a:schemeClr val="tx1"/>
                </a:solidFill>
              </a:rPr>
            </a:br>
            <a:endParaRPr lang="en-US" sz="2400" dirty="0">
              <a:solidFill>
                <a:schemeClr val="tx1"/>
              </a:solidFill>
            </a:endParaRPr>
          </a:p>
        </p:txBody>
      </p:sp>
      <p:pic>
        <p:nvPicPr>
          <p:cNvPr id="5" name="Content Placeholder 4" descr="amoeba.jpg"/>
          <p:cNvPicPr>
            <a:picLocks noGrp="1" noChangeAspect="1"/>
          </p:cNvPicPr>
          <p:nvPr>
            <p:ph idx="1"/>
          </p:nvPr>
        </p:nvPicPr>
        <p:blipFill>
          <a:blip r:embed="rId2" cstate="print"/>
          <a:stretch>
            <a:fillRect/>
          </a:stretch>
        </p:blipFill>
        <p:spPr>
          <a:xfrm>
            <a:off x="2133600" y="1752600"/>
            <a:ext cx="4648200" cy="36576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Name the organism</a:t>
            </a:r>
            <a:br>
              <a:rPr lang="en-US" sz="2800" dirty="0">
                <a:solidFill>
                  <a:schemeClr val="tx1"/>
                </a:solidFill>
              </a:rPr>
            </a:br>
            <a:endParaRPr lang="en-US" sz="2800" dirty="0">
              <a:solidFill>
                <a:schemeClr val="tx1"/>
              </a:solidFill>
            </a:endParaRPr>
          </a:p>
        </p:txBody>
      </p:sp>
      <p:pic>
        <p:nvPicPr>
          <p:cNvPr id="4" name="Content Placeholder 3" descr="paramecium.jpg"/>
          <p:cNvPicPr>
            <a:picLocks noGrp="1" noChangeAspect="1"/>
          </p:cNvPicPr>
          <p:nvPr>
            <p:ph idx="1"/>
          </p:nvPr>
        </p:nvPicPr>
        <p:blipFill>
          <a:blip r:embed="rId2" cstate="print"/>
          <a:stretch>
            <a:fillRect/>
          </a:stretch>
        </p:blipFill>
        <p:spPr>
          <a:xfrm>
            <a:off x="2286000" y="1676401"/>
            <a:ext cx="4572000" cy="35814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143000"/>
          </a:xfrm>
        </p:spPr>
        <p:txBody>
          <a:bodyPr>
            <a:normAutofit/>
          </a:bodyPr>
          <a:lstStyle/>
          <a:p>
            <a:pPr algn="ctr"/>
            <a:r>
              <a:rPr lang="en-US" sz="2800" dirty="0">
                <a:solidFill>
                  <a:schemeClr val="tx1"/>
                </a:solidFill>
              </a:rPr>
              <a:t>Name the organisms</a:t>
            </a:r>
            <a:br>
              <a:rPr lang="en-US" sz="2800" dirty="0">
                <a:solidFill>
                  <a:schemeClr val="tx1"/>
                </a:solidFill>
              </a:rPr>
            </a:br>
            <a:endParaRPr lang="en-US" sz="2800" dirty="0">
              <a:solidFill>
                <a:schemeClr val="tx1"/>
              </a:solidFill>
            </a:endParaRPr>
          </a:p>
        </p:txBody>
      </p:sp>
      <p:pic>
        <p:nvPicPr>
          <p:cNvPr id="7" name="Content Placeholder 6" descr="Giardia_troph_kohn.jpg"/>
          <p:cNvPicPr>
            <a:picLocks noGrp="1" noChangeAspect="1"/>
          </p:cNvPicPr>
          <p:nvPr>
            <p:ph sz="half" idx="1"/>
          </p:nvPr>
        </p:nvPicPr>
        <p:blipFill>
          <a:blip r:embed="rId2" cstate="print"/>
          <a:stretch>
            <a:fillRect/>
          </a:stretch>
        </p:blipFill>
        <p:spPr>
          <a:xfrm>
            <a:off x="1066800" y="1752600"/>
            <a:ext cx="2286000" cy="3352800"/>
          </a:xfrm>
        </p:spPr>
      </p:pic>
      <p:pic>
        <p:nvPicPr>
          <p:cNvPr id="8" name="Content Placeholder 7" descr="giardiatropg_chengmai.jpg"/>
          <p:cNvPicPr>
            <a:picLocks noGrp="1" noChangeAspect="1"/>
          </p:cNvPicPr>
          <p:nvPr>
            <p:ph sz="half" idx="2"/>
          </p:nvPr>
        </p:nvPicPr>
        <p:blipFill>
          <a:blip r:embed="rId3" cstate="print"/>
          <a:stretch>
            <a:fillRect/>
          </a:stretch>
        </p:blipFill>
        <p:spPr>
          <a:xfrm>
            <a:off x="3962400" y="1676400"/>
            <a:ext cx="4038600" cy="3431339"/>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515112"/>
          </a:xfrm>
        </p:spPr>
        <p:txBody>
          <a:bodyPr>
            <a:normAutofit/>
          </a:bodyPr>
          <a:lstStyle/>
          <a:p>
            <a:pPr algn="ctr"/>
            <a:r>
              <a:rPr lang="en-US" sz="2400" dirty="0">
                <a:solidFill>
                  <a:schemeClr val="tx1"/>
                </a:solidFill>
              </a:rPr>
              <a:t>Name the organisms within the RBC’s</a:t>
            </a:r>
          </a:p>
        </p:txBody>
      </p:sp>
      <p:pic>
        <p:nvPicPr>
          <p:cNvPr id="7" name="Content Placeholder 6" descr="plasmodium.jpg"/>
          <p:cNvPicPr>
            <a:picLocks noGrp="1" noChangeAspect="1"/>
          </p:cNvPicPr>
          <p:nvPr>
            <p:ph idx="1"/>
          </p:nvPr>
        </p:nvPicPr>
        <p:blipFill>
          <a:blip r:embed="rId2" cstate="print"/>
          <a:stretch>
            <a:fillRect/>
          </a:stretch>
        </p:blipFill>
        <p:spPr>
          <a:xfrm>
            <a:off x="1752600" y="1371600"/>
            <a:ext cx="5486400" cy="48006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sz="2800" dirty="0">
                <a:solidFill>
                  <a:schemeClr val="tx1"/>
                </a:solidFill>
              </a:rPr>
              <a:t>Name the organisms</a:t>
            </a:r>
          </a:p>
        </p:txBody>
      </p:sp>
      <p:pic>
        <p:nvPicPr>
          <p:cNvPr id="4" name="Content Placeholder 3" descr="volvox-aureus-green-alga_32106_1.jpg"/>
          <p:cNvPicPr>
            <a:picLocks noGrp="1" noChangeAspect="1"/>
          </p:cNvPicPr>
          <p:nvPr>
            <p:ph idx="1"/>
          </p:nvPr>
        </p:nvPicPr>
        <p:blipFill>
          <a:blip r:embed="rId2" cstate="print"/>
          <a:stretch>
            <a:fillRect/>
          </a:stretch>
        </p:blipFill>
        <p:spPr>
          <a:xfrm>
            <a:off x="1752600" y="1676400"/>
            <a:ext cx="5486400" cy="4177506"/>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sz="2800" dirty="0">
                <a:solidFill>
                  <a:schemeClr val="tx1"/>
                </a:solidFill>
              </a:rPr>
              <a:t>Name the organisms</a:t>
            </a:r>
          </a:p>
        </p:txBody>
      </p:sp>
      <p:pic>
        <p:nvPicPr>
          <p:cNvPr id="4" name="Content Placeholder 3" descr="spirogyra.jpg"/>
          <p:cNvPicPr>
            <a:picLocks noGrp="1" noChangeAspect="1"/>
          </p:cNvPicPr>
          <p:nvPr>
            <p:ph idx="1"/>
          </p:nvPr>
        </p:nvPicPr>
        <p:blipFill>
          <a:blip r:embed="rId2" cstate="print"/>
          <a:stretch>
            <a:fillRect/>
          </a:stretch>
        </p:blipFill>
        <p:spPr>
          <a:xfrm>
            <a:off x="1524000" y="1524000"/>
            <a:ext cx="5829450" cy="4389437"/>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ctr"/>
            <a:r>
              <a:rPr lang="en-US" sz="2400" dirty="0">
                <a:solidFill>
                  <a:schemeClr val="tx1"/>
                </a:solidFill>
              </a:rPr>
              <a:t>Name the organisms</a:t>
            </a:r>
          </a:p>
        </p:txBody>
      </p:sp>
      <p:pic>
        <p:nvPicPr>
          <p:cNvPr id="4" name="Content Placeholder 3" descr="MarineDiatoms2.jpg"/>
          <p:cNvPicPr>
            <a:picLocks noGrp="1" noChangeAspect="1"/>
          </p:cNvPicPr>
          <p:nvPr>
            <p:ph idx="1"/>
          </p:nvPr>
        </p:nvPicPr>
        <p:blipFill>
          <a:blip r:embed="rId2" cstate="print"/>
          <a:stretch>
            <a:fillRect/>
          </a:stretch>
        </p:blipFill>
        <p:spPr>
          <a:xfrm>
            <a:off x="1219200" y="1447800"/>
            <a:ext cx="6248400" cy="49530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sz="2400" dirty="0">
                <a:solidFill>
                  <a:schemeClr val="tx1"/>
                </a:solidFill>
              </a:rPr>
              <a:t>Name the organism</a:t>
            </a:r>
          </a:p>
        </p:txBody>
      </p:sp>
      <p:pic>
        <p:nvPicPr>
          <p:cNvPr id="4" name="Content Placeholder 3" descr="euglena_gracilis.jpg"/>
          <p:cNvPicPr>
            <a:picLocks noGrp="1" noChangeAspect="1"/>
          </p:cNvPicPr>
          <p:nvPr>
            <p:ph idx="1"/>
          </p:nvPr>
        </p:nvPicPr>
        <p:blipFill>
          <a:blip r:embed="rId2" cstate="print"/>
          <a:stretch>
            <a:fillRect/>
          </a:stretch>
        </p:blipFill>
        <p:spPr>
          <a:xfrm>
            <a:off x="2362200" y="1676400"/>
            <a:ext cx="4495800" cy="3847941"/>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a:bodyPr>
          <a:lstStyle/>
          <a:p>
            <a:r>
              <a:rPr lang="en-US" sz="2400" dirty="0">
                <a:solidFill>
                  <a:schemeClr val="tx1"/>
                </a:solidFill>
              </a:rPr>
              <a:t>All of the examples above are currently considered to be living things (organisms) except perhaps one; EXPLAIN*:</a:t>
            </a:r>
            <a:br>
              <a:rPr lang="en-US" sz="2400" dirty="0">
                <a:solidFill>
                  <a:schemeClr val="tx1"/>
                </a:solidFill>
              </a:rPr>
            </a:br>
            <a:br>
              <a:rPr lang="en-US" sz="2400" dirty="0">
                <a:solidFill>
                  <a:schemeClr val="tx1"/>
                </a:solidFill>
              </a:rPr>
            </a:br>
            <a:r>
              <a:rPr lang="en-US" sz="2400" dirty="0">
                <a:solidFill>
                  <a:schemeClr val="tx1"/>
                </a:solidFill>
              </a:rPr>
              <a:t>	</a:t>
            </a:r>
            <a:r>
              <a:rPr lang="en-US" sz="2400" dirty="0">
                <a:solidFill>
                  <a:srgbClr val="7030A0"/>
                </a:solidFill>
              </a:rPr>
              <a:t>VIRUSES do not currently belong to any of the kingdoms of 			living organisms and they do NOT show all of the 			characteristics we typically think of when describing 		an organism.</a:t>
            </a:r>
            <a:br>
              <a:rPr lang="en-US" sz="2400" dirty="0">
                <a:solidFill>
                  <a:schemeClr val="tx1"/>
                </a:solidFill>
              </a:rPr>
            </a:br>
            <a:br>
              <a:rPr lang="en-US" sz="2400" dirty="0">
                <a:solidFill>
                  <a:schemeClr val="tx1"/>
                </a:solidFill>
              </a:rPr>
            </a:br>
            <a:br>
              <a:rPr lang="en-US" sz="2400" dirty="0">
                <a:solidFill>
                  <a:srgbClr val="7030A0"/>
                </a:solidFill>
              </a:rPr>
            </a:br>
            <a:br>
              <a:rPr lang="en-US" sz="2400" dirty="0">
                <a:solidFill>
                  <a:srgbClr val="7030A0"/>
                </a:solidFill>
              </a:rPr>
            </a:br>
            <a:br>
              <a:rPr lang="en-US" sz="2400" dirty="0">
                <a:solidFill>
                  <a:srgbClr val="7030A0"/>
                </a:solidFill>
              </a:rPr>
            </a:br>
            <a:endParaRPr lang="en-US" sz="2400" dirty="0">
              <a:solidFill>
                <a:schemeClr val="tx1"/>
              </a:solidFill>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a:bodyPr>
          <a:lstStyle/>
          <a:p>
            <a:r>
              <a:rPr lang="en-US" sz="2800" dirty="0">
                <a:solidFill>
                  <a:schemeClr val="tx1"/>
                </a:solidFill>
              </a:rPr>
              <a:t>KINGDOM FUNGI</a:t>
            </a:r>
            <a:br>
              <a:rPr lang="en-US" sz="2800" dirty="0">
                <a:solidFill>
                  <a:schemeClr val="tx1"/>
                </a:solidFill>
              </a:rPr>
            </a:br>
            <a:br>
              <a:rPr lang="en-US" sz="2800" dirty="0">
                <a:solidFill>
                  <a:schemeClr val="tx1"/>
                </a:solidFill>
              </a:rPr>
            </a:br>
            <a:r>
              <a:rPr lang="en-US" sz="2800" dirty="0">
                <a:solidFill>
                  <a:schemeClr val="tx1"/>
                </a:solidFill>
              </a:rPr>
              <a:t>	</a:t>
            </a:r>
            <a:r>
              <a:rPr lang="en-US" sz="2400" dirty="0">
                <a:solidFill>
                  <a:schemeClr val="tx1"/>
                </a:solidFill>
              </a:rPr>
              <a:t>- multicellular (except yeast), eukaryotic, </a:t>
            </a:r>
            <a:r>
              <a:rPr lang="en-US" sz="2400" dirty="0" err="1">
                <a:solidFill>
                  <a:schemeClr val="tx1"/>
                </a:solidFill>
              </a:rPr>
              <a:t>nonmotile</a:t>
            </a:r>
            <a:r>
              <a:rPr lang="en-US" sz="2400" dirty="0">
                <a:solidFill>
                  <a:schemeClr val="tx1"/>
                </a:solidFill>
              </a:rPr>
              <a:t>,</a:t>
            </a:r>
            <a:br>
              <a:rPr lang="en-US" sz="2400" dirty="0">
                <a:solidFill>
                  <a:schemeClr val="tx1"/>
                </a:solidFill>
              </a:rPr>
            </a:br>
            <a:r>
              <a:rPr lang="en-US" sz="2400" dirty="0">
                <a:solidFill>
                  <a:schemeClr val="tx1"/>
                </a:solidFill>
              </a:rPr>
              <a:t>		absorptive heterotrophs</a:t>
            </a:r>
            <a:br>
              <a:rPr lang="en-US" sz="2400" dirty="0">
                <a:solidFill>
                  <a:schemeClr val="tx1"/>
                </a:solidFill>
              </a:rPr>
            </a:br>
            <a:r>
              <a:rPr lang="en-US" sz="2400" dirty="0">
                <a:solidFill>
                  <a:schemeClr val="tx1"/>
                </a:solidFill>
              </a:rPr>
              <a:t>	- examples include: </a:t>
            </a:r>
            <a:r>
              <a:rPr lang="en-US" sz="2400" dirty="0">
                <a:solidFill>
                  <a:srgbClr val="7030A0"/>
                </a:solidFill>
              </a:rPr>
              <a:t>yeast, mold, mildew, mushrooms, </a:t>
            </a:r>
            <a:br>
              <a:rPr lang="en-US" sz="2400" dirty="0">
                <a:solidFill>
                  <a:srgbClr val="7030A0"/>
                </a:solidFill>
              </a:rPr>
            </a:br>
            <a:r>
              <a:rPr lang="en-US" sz="2400" dirty="0">
                <a:solidFill>
                  <a:srgbClr val="7030A0"/>
                </a:solidFill>
              </a:rPr>
              <a:t>				thrush, ringworm, </a:t>
            </a:r>
            <a:br>
              <a:rPr lang="en-US" sz="2400" dirty="0">
                <a:solidFill>
                  <a:srgbClr val="7030A0"/>
                </a:solidFill>
              </a:rPr>
            </a:br>
            <a:r>
              <a:rPr lang="en-US" sz="2400" dirty="0">
                <a:solidFill>
                  <a:srgbClr val="7030A0"/>
                </a:solidFill>
              </a:rPr>
              <a:t>				</a:t>
            </a:r>
            <a:br>
              <a:rPr lang="en-US" sz="2400" dirty="0">
                <a:solidFill>
                  <a:srgbClr val="7030A0"/>
                </a:solidFill>
              </a:rPr>
            </a:br>
            <a:br>
              <a:rPr lang="en-US" sz="2400" dirty="0">
                <a:solidFill>
                  <a:srgbClr val="7030A0"/>
                </a:solidFill>
              </a:rPr>
            </a:br>
            <a:br>
              <a:rPr lang="en-US" sz="2400" dirty="0">
                <a:solidFill>
                  <a:srgbClr val="7030A0"/>
                </a:solidFill>
              </a:rPr>
            </a:br>
            <a:br>
              <a:rPr lang="en-US" sz="2400" dirty="0">
                <a:solidFill>
                  <a:srgbClr val="7030A0"/>
                </a:solidFill>
              </a:rPr>
            </a:br>
            <a:endParaRPr lang="en-US" sz="2800" dirty="0">
              <a:solidFill>
                <a:srgbClr val="7030A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sz="2400" dirty="0">
                <a:solidFill>
                  <a:schemeClr val="tx1"/>
                </a:solidFill>
              </a:rPr>
              <a:t>Name the organisms</a:t>
            </a:r>
          </a:p>
        </p:txBody>
      </p:sp>
      <p:pic>
        <p:nvPicPr>
          <p:cNvPr id="4" name="Content Placeholder 3" descr="yeast_msk.jpg"/>
          <p:cNvPicPr>
            <a:picLocks noGrp="1" noChangeAspect="1"/>
          </p:cNvPicPr>
          <p:nvPr>
            <p:ph idx="1"/>
          </p:nvPr>
        </p:nvPicPr>
        <p:blipFill>
          <a:blip r:embed="rId2" cstate="print"/>
          <a:stretch>
            <a:fillRect/>
          </a:stretch>
        </p:blipFill>
        <p:spPr>
          <a:xfrm>
            <a:off x="1600200" y="1676400"/>
            <a:ext cx="5638799" cy="41148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2400" dirty="0">
                <a:solidFill>
                  <a:schemeClr val="tx1"/>
                </a:solidFill>
              </a:rPr>
              <a:t>Name the organisms</a:t>
            </a:r>
          </a:p>
        </p:txBody>
      </p:sp>
      <p:pic>
        <p:nvPicPr>
          <p:cNvPr id="4" name="Content Placeholder 3" descr="Penicillium-citreoviride-3-100x.jpg"/>
          <p:cNvPicPr>
            <a:picLocks noGrp="1" noChangeAspect="1"/>
          </p:cNvPicPr>
          <p:nvPr>
            <p:ph idx="1"/>
          </p:nvPr>
        </p:nvPicPr>
        <p:blipFill>
          <a:blip r:embed="rId2"/>
          <a:stretch>
            <a:fillRect/>
          </a:stretch>
        </p:blipFill>
        <p:spPr>
          <a:xfrm>
            <a:off x="1981200" y="1878280"/>
            <a:ext cx="5105400" cy="3741361"/>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sz="2400" dirty="0">
                <a:solidFill>
                  <a:schemeClr val="tx1"/>
                </a:solidFill>
              </a:rPr>
              <a:t>Name the organism</a:t>
            </a:r>
            <a:br>
              <a:rPr lang="en-US" sz="2400" dirty="0">
                <a:solidFill>
                  <a:schemeClr val="tx1"/>
                </a:solidFill>
              </a:rPr>
            </a:br>
            <a:endParaRPr lang="en-US" sz="2400" dirty="0">
              <a:solidFill>
                <a:schemeClr val="tx1"/>
              </a:solidFill>
            </a:endParaRPr>
          </a:p>
        </p:txBody>
      </p:sp>
      <p:pic>
        <p:nvPicPr>
          <p:cNvPr id="4" name="Content Placeholder 3" descr="aspergillus.jpg"/>
          <p:cNvPicPr>
            <a:picLocks noGrp="1" noChangeAspect="1"/>
          </p:cNvPicPr>
          <p:nvPr>
            <p:ph idx="1"/>
          </p:nvPr>
        </p:nvPicPr>
        <p:blipFill>
          <a:blip r:embed="rId2" cstate="print"/>
          <a:stretch>
            <a:fillRect/>
          </a:stretch>
        </p:blipFill>
        <p:spPr>
          <a:xfrm>
            <a:off x="2590800" y="1219200"/>
            <a:ext cx="3962400" cy="4800599"/>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2400" dirty="0">
                <a:solidFill>
                  <a:schemeClr val="tx1"/>
                </a:solidFill>
              </a:rPr>
              <a:t>Name the organism</a:t>
            </a:r>
          </a:p>
        </p:txBody>
      </p:sp>
      <p:pic>
        <p:nvPicPr>
          <p:cNvPr id="4" name="Content Placeholder 3" descr="Rhizopus3_md.jpg"/>
          <p:cNvPicPr>
            <a:picLocks noGrp="1" noChangeAspect="1"/>
          </p:cNvPicPr>
          <p:nvPr>
            <p:ph idx="1"/>
          </p:nvPr>
        </p:nvPicPr>
        <p:blipFill>
          <a:blip r:embed="rId2" cstate="print"/>
          <a:stretch>
            <a:fillRect/>
          </a:stretch>
        </p:blipFill>
        <p:spPr>
          <a:xfrm>
            <a:off x="2209800" y="1600200"/>
            <a:ext cx="4191000" cy="38100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163312"/>
          </a:xfrm>
        </p:spPr>
        <p:txBody>
          <a:bodyPr>
            <a:normAutofit/>
          </a:bodyPr>
          <a:lstStyle/>
          <a:p>
            <a:r>
              <a:rPr lang="en-US" sz="2800" dirty="0">
                <a:solidFill>
                  <a:schemeClr val="tx1"/>
                </a:solidFill>
              </a:rPr>
              <a:t>KINGDOM PLANTAE</a:t>
            </a:r>
            <a:br>
              <a:rPr lang="en-US" sz="2800" dirty="0">
                <a:solidFill>
                  <a:schemeClr val="tx1"/>
                </a:solidFill>
              </a:rPr>
            </a:br>
            <a:br>
              <a:rPr lang="en-US" sz="2800" dirty="0">
                <a:solidFill>
                  <a:schemeClr val="tx1"/>
                </a:solidFill>
              </a:rPr>
            </a:br>
            <a:r>
              <a:rPr lang="en-US" sz="2800" dirty="0">
                <a:solidFill>
                  <a:schemeClr val="tx1"/>
                </a:solidFill>
              </a:rPr>
              <a:t>	</a:t>
            </a:r>
            <a:r>
              <a:rPr lang="en-US" sz="2400" dirty="0">
                <a:solidFill>
                  <a:schemeClr val="tx1"/>
                </a:solidFill>
              </a:rPr>
              <a:t>- </a:t>
            </a:r>
            <a:r>
              <a:rPr lang="en-US" sz="2400" dirty="0" err="1">
                <a:solidFill>
                  <a:schemeClr val="tx1"/>
                </a:solidFill>
              </a:rPr>
              <a:t>multicellular</a:t>
            </a:r>
            <a:r>
              <a:rPr lang="en-US" sz="2400" dirty="0">
                <a:solidFill>
                  <a:schemeClr val="tx1"/>
                </a:solidFill>
              </a:rPr>
              <a:t>, eukaryotic, </a:t>
            </a:r>
            <a:r>
              <a:rPr lang="en-US" sz="2400" dirty="0" err="1">
                <a:solidFill>
                  <a:schemeClr val="tx1"/>
                </a:solidFill>
              </a:rPr>
              <a:t>nonmotile</a:t>
            </a:r>
            <a:r>
              <a:rPr lang="en-US" sz="2400" dirty="0">
                <a:solidFill>
                  <a:schemeClr val="tx1"/>
                </a:solidFill>
              </a:rPr>
              <a:t>, </a:t>
            </a:r>
            <a:r>
              <a:rPr lang="en-US" sz="2400" dirty="0" err="1">
                <a:solidFill>
                  <a:schemeClr val="tx1"/>
                </a:solidFill>
              </a:rPr>
              <a:t>photoautotrophs</a:t>
            </a:r>
            <a:br>
              <a:rPr lang="en-US" sz="2400" dirty="0">
                <a:solidFill>
                  <a:schemeClr val="tx1"/>
                </a:solidFill>
              </a:rPr>
            </a:br>
            <a:r>
              <a:rPr lang="en-US" sz="2400" dirty="0">
                <a:solidFill>
                  <a:schemeClr val="tx1"/>
                </a:solidFill>
              </a:rPr>
              <a:t>	- examples include: </a:t>
            </a:r>
            <a:r>
              <a:rPr lang="en-US" sz="2400" dirty="0">
                <a:solidFill>
                  <a:schemeClr val="accent5">
                    <a:lumMod val="50000"/>
                  </a:schemeClr>
                </a:solidFill>
              </a:rPr>
              <a:t>mosses, ferns, cone bearing plants,</a:t>
            </a:r>
            <a:br>
              <a:rPr lang="en-US" sz="2400" dirty="0">
                <a:solidFill>
                  <a:schemeClr val="accent5">
                    <a:lumMod val="50000"/>
                  </a:schemeClr>
                </a:solidFill>
              </a:rPr>
            </a:br>
            <a:r>
              <a:rPr lang="en-US" sz="2400" dirty="0">
                <a:solidFill>
                  <a:schemeClr val="accent5">
                    <a:lumMod val="50000"/>
                  </a:schemeClr>
                </a:solidFill>
              </a:rPr>
              <a:t>				flowering plants</a:t>
            </a: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endParaRPr lang="en-US" sz="2800"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305800" cy="5391912"/>
          </a:xfrm>
        </p:spPr>
        <p:txBody>
          <a:bodyPr>
            <a:normAutofit/>
          </a:bodyPr>
          <a:lstStyle/>
          <a:p>
            <a:r>
              <a:rPr lang="en-US" sz="2800" dirty="0">
                <a:solidFill>
                  <a:schemeClr val="tx1"/>
                </a:solidFill>
              </a:rPr>
              <a:t>KINGDOM ANIMALIA</a:t>
            </a:r>
            <a:br>
              <a:rPr lang="en-US" sz="2800" dirty="0">
                <a:solidFill>
                  <a:schemeClr val="tx1"/>
                </a:solidFill>
              </a:rPr>
            </a:br>
            <a:br>
              <a:rPr lang="en-US" sz="2800" dirty="0">
                <a:solidFill>
                  <a:schemeClr val="tx1"/>
                </a:solidFill>
              </a:rPr>
            </a:br>
            <a:r>
              <a:rPr lang="en-US" sz="2800" dirty="0">
                <a:solidFill>
                  <a:schemeClr val="tx1"/>
                </a:solidFill>
              </a:rPr>
              <a:t>	</a:t>
            </a:r>
            <a:r>
              <a:rPr lang="en-US" sz="2400" dirty="0">
                <a:solidFill>
                  <a:schemeClr val="tx1"/>
                </a:solidFill>
              </a:rPr>
              <a:t>- </a:t>
            </a:r>
            <a:r>
              <a:rPr lang="en-US" sz="2400" dirty="0" err="1">
                <a:solidFill>
                  <a:schemeClr val="tx1"/>
                </a:solidFill>
              </a:rPr>
              <a:t>multicellular</a:t>
            </a:r>
            <a:r>
              <a:rPr lang="en-US" sz="2400" dirty="0">
                <a:solidFill>
                  <a:schemeClr val="tx1"/>
                </a:solidFill>
              </a:rPr>
              <a:t>, eukaryotic, motile (at some stage in their</a:t>
            </a:r>
            <a:br>
              <a:rPr lang="en-US" sz="2400" dirty="0">
                <a:solidFill>
                  <a:schemeClr val="tx1"/>
                </a:solidFill>
              </a:rPr>
            </a:br>
            <a:r>
              <a:rPr lang="en-US" sz="2400" dirty="0">
                <a:solidFill>
                  <a:schemeClr val="tx1"/>
                </a:solidFill>
              </a:rPr>
              <a:t>		life cycle), </a:t>
            </a:r>
            <a:r>
              <a:rPr lang="en-US" sz="2400" dirty="0" err="1">
                <a:solidFill>
                  <a:schemeClr val="tx1"/>
                </a:solidFill>
              </a:rPr>
              <a:t>ingestive</a:t>
            </a:r>
            <a:r>
              <a:rPr lang="en-US" sz="2400" dirty="0">
                <a:solidFill>
                  <a:schemeClr val="tx1"/>
                </a:solidFill>
              </a:rPr>
              <a:t> </a:t>
            </a:r>
            <a:r>
              <a:rPr lang="en-US" sz="2400" dirty="0" err="1">
                <a:solidFill>
                  <a:schemeClr val="tx1"/>
                </a:solidFill>
              </a:rPr>
              <a:t>heterotrophs</a:t>
            </a:r>
            <a:br>
              <a:rPr lang="en-US" sz="2400" dirty="0">
                <a:solidFill>
                  <a:schemeClr val="tx1"/>
                </a:solidFill>
              </a:rPr>
            </a:br>
            <a:r>
              <a:rPr lang="en-US" sz="2400" dirty="0">
                <a:solidFill>
                  <a:schemeClr val="tx1"/>
                </a:solidFill>
              </a:rPr>
              <a:t>	- examples include: </a:t>
            </a:r>
            <a:r>
              <a:rPr lang="en-US" sz="2400" dirty="0">
                <a:solidFill>
                  <a:srgbClr val="7030A0"/>
                </a:solidFill>
              </a:rPr>
              <a:t>invertebrates (insects, worms)</a:t>
            </a:r>
            <a:br>
              <a:rPr lang="en-US" sz="2400" dirty="0">
                <a:solidFill>
                  <a:srgbClr val="7030A0"/>
                </a:solidFill>
              </a:rPr>
            </a:br>
            <a:r>
              <a:rPr lang="en-US" sz="2400" dirty="0">
                <a:solidFill>
                  <a:srgbClr val="7030A0"/>
                </a:solidFill>
              </a:rPr>
              <a:t>			         vertebrates (fish, amphibians, reptiles,</a:t>
            </a:r>
            <a:br>
              <a:rPr lang="en-US" sz="2400" dirty="0">
                <a:solidFill>
                  <a:srgbClr val="7030A0"/>
                </a:solidFill>
              </a:rPr>
            </a:br>
            <a:r>
              <a:rPr lang="en-US" sz="2400" dirty="0">
                <a:solidFill>
                  <a:srgbClr val="7030A0"/>
                </a:solidFill>
              </a:rPr>
              <a:t>						birds, mammals)</a:t>
            </a: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endParaRPr lang="en-US" sz="2800" dirty="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dirty="0">
                <a:solidFill>
                  <a:schemeClr val="tx1"/>
                </a:solidFill>
              </a:rPr>
              <a:t>THE HISTORY of MICROBIOLOGY</a:t>
            </a:r>
          </a:p>
        </p:txBody>
      </p:sp>
      <p:pic>
        <p:nvPicPr>
          <p:cNvPr id="5" name="Content Placeholder 4" descr="tool_1_leuw-scope.jpg"/>
          <p:cNvPicPr>
            <a:picLocks noGrp="1" noChangeAspect="1"/>
          </p:cNvPicPr>
          <p:nvPr>
            <p:ph idx="1"/>
          </p:nvPr>
        </p:nvPicPr>
        <p:blipFill>
          <a:blip r:embed="rId2" cstate="print"/>
          <a:stretch>
            <a:fillRect/>
          </a:stretch>
        </p:blipFill>
        <p:spPr>
          <a:xfrm>
            <a:off x="2324100" y="2370931"/>
            <a:ext cx="4495800" cy="35179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315712"/>
          </a:xfrm>
        </p:spPr>
        <p:txBody>
          <a:bodyPr>
            <a:normAutofit/>
          </a:bodyPr>
          <a:lstStyle/>
          <a:p>
            <a:r>
              <a:rPr lang="en-US" sz="2400" dirty="0">
                <a:solidFill>
                  <a:schemeClr val="tx1"/>
                </a:solidFill>
              </a:rPr>
              <a:t>The advances in microbiology are the compiled efforts of many 	scientists whose cumulative efforts have allowed us to be 	where we are today in our knowledge and use of 	microorganisms.</a:t>
            </a:r>
            <a:br>
              <a:rPr lang="en-US" sz="2400" dirty="0">
                <a:solidFill>
                  <a:schemeClr val="tx1"/>
                </a:solidFill>
              </a:rPr>
            </a:br>
            <a:br>
              <a:rPr lang="en-US" sz="2400" dirty="0">
                <a:solidFill>
                  <a:schemeClr val="tx1"/>
                </a:solidFill>
              </a:rPr>
            </a:br>
            <a:r>
              <a:rPr lang="en-US" sz="2400" dirty="0">
                <a:solidFill>
                  <a:schemeClr val="tx1"/>
                </a:solidFill>
              </a:rPr>
              <a:t>About 400 years ago, microbiology didn’t exist, it was a mystery; </a:t>
            </a:r>
            <a:br>
              <a:rPr lang="en-US" sz="2400" dirty="0">
                <a:solidFill>
                  <a:schemeClr val="tx1"/>
                </a:solidFill>
              </a:rPr>
            </a:br>
            <a:r>
              <a:rPr lang="en-US" sz="2400" dirty="0">
                <a:solidFill>
                  <a:schemeClr val="tx1"/>
                </a:solidFill>
              </a:rPr>
              <a:t>	they did though believe in concepts like ABIOGENESIS!!</a:t>
            </a:r>
            <a:br>
              <a:rPr lang="en-US" sz="2400" dirty="0">
                <a:solidFill>
                  <a:schemeClr val="tx1"/>
                </a:solidFill>
              </a:rPr>
            </a:br>
            <a:br>
              <a:rPr lang="en-US" sz="2400" dirty="0">
                <a:solidFill>
                  <a:schemeClr val="tx1"/>
                </a:solidFill>
              </a:rPr>
            </a:br>
            <a:r>
              <a:rPr lang="en-US" sz="2400" dirty="0">
                <a:solidFill>
                  <a:schemeClr val="tx1"/>
                </a:solidFill>
              </a:rPr>
              <a:t>	</a:t>
            </a:r>
            <a:r>
              <a:rPr lang="en-US" sz="2400" dirty="0">
                <a:solidFill>
                  <a:srgbClr val="FF0000"/>
                </a:solidFill>
              </a:rPr>
              <a:t>ABIOGENESIS (spontaneous generation) </a:t>
            </a:r>
            <a:r>
              <a:rPr lang="en-US" sz="2400" dirty="0">
                <a:solidFill>
                  <a:schemeClr val="tx1"/>
                </a:solidFill>
              </a:rPr>
              <a:t>is the theory that 			living organisms don’t always have to come from 			other living organisms.</a:t>
            </a:r>
            <a:br>
              <a:rPr lang="en-US" sz="2400" dirty="0">
                <a:solidFill>
                  <a:schemeClr val="tx1"/>
                </a:solidFill>
              </a:rPr>
            </a:br>
            <a:br>
              <a:rPr lang="en-US" sz="2400" dirty="0">
                <a:solidFill>
                  <a:schemeClr val="tx1"/>
                </a:solidFill>
              </a:rPr>
            </a:br>
            <a:br>
              <a:rPr lang="en-US" sz="2400" dirty="0">
                <a:solidFill>
                  <a:schemeClr val="tx1"/>
                </a:solidFill>
              </a:rPr>
            </a:br>
            <a:endParaRPr lang="en-US" sz="2400" dirty="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468112"/>
          </a:xfrm>
        </p:spPr>
        <p:txBody>
          <a:bodyPr>
            <a:normAutofit fontScale="90000"/>
          </a:bodyPr>
          <a:lstStyle/>
          <a:p>
            <a:r>
              <a:rPr lang="en-US" sz="2800" dirty="0">
                <a:solidFill>
                  <a:schemeClr val="tx1"/>
                </a:solidFill>
              </a:rPr>
              <a:t>The first important advancement needed to study 	microbiology was the development of the 	</a:t>
            </a:r>
            <a:r>
              <a:rPr lang="en-US" sz="2800" dirty="0">
                <a:solidFill>
                  <a:srgbClr val="FF0000"/>
                </a:solidFill>
              </a:rPr>
              <a:t>microscope</a:t>
            </a:r>
            <a:r>
              <a:rPr lang="en-US" sz="2800" dirty="0">
                <a:solidFill>
                  <a:schemeClr val="tx1"/>
                </a:solidFill>
              </a:rPr>
              <a:t>.</a:t>
            </a:r>
            <a:br>
              <a:rPr lang="en-US" sz="2800" dirty="0">
                <a:solidFill>
                  <a:schemeClr val="tx1"/>
                </a:solidFill>
              </a:rPr>
            </a:br>
            <a:br>
              <a:rPr lang="en-US" sz="2800" dirty="0">
                <a:solidFill>
                  <a:schemeClr val="tx1"/>
                </a:solidFill>
              </a:rPr>
            </a:br>
            <a:r>
              <a:rPr lang="en-US" sz="2400" dirty="0">
                <a:solidFill>
                  <a:schemeClr val="tx1"/>
                </a:solidFill>
              </a:rPr>
              <a:t>In the late 1500’s, </a:t>
            </a:r>
            <a:r>
              <a:rPr lang="en-US" sz="2400" dirty="0" err="1">
                <a:solidFill>
                  <a:schemeClr val="tx1"/>
                </a:solidFill>
              </a:rPr>
              <a:t>Zaccharias</a:t>
            </a:r>
            <a:r>
              <a:rPr lang="en-US" sz="2400" dirty="0">
                <a:solidFill>
                  <a:schemeClr val="tx1"/>
                </a:solidFill>
              </a:rPr>
              <a:t> Jannsen was credited with developing 	the first compound light microscope; unfortunately these 	microscopes lacked one important feature critical to a good 	microscope.</a:t>
            </a:r>
            <a:br>
              <a:rPr lang="en-US" sz="2400" dirty="0">
                <a:solidFill>
                  <a:schemeClr val="tx1"/>
                </a:solidFill>
              </a:rPr>
            </a:br>
            <a:br>
              <a:rPr lang="en-US" sz="2400" dirty="0">
                <a:solidFill>
                  <a:schemeClr val="tx1"/>
                </a:solidFill>
              </a:rPr>
            </a:br>
            <a:r>
              <a:rPr lang="en-US" sz="2400" dirty="0">
                <a:solidFill>
                  <a:schemeClr val="tx1"/>
                </a:solidFill>
              </a:rPr>
              <a:t>All good microscopes must have:</a:t>
            </a:r>
            <a:br>
              <a:rPr lang="en-US" sz="2400" dirty="0">
                <a:solidFill>
                  <a:schemeClr val="tx1"/>
                </a:solidFill>
              </a:rPr>
            </a:br>
            <a:r>
              <a:rPr lang="en-US" sz="2400" dirty="0">
                <a:solidFill>
                  <a:schemeClr val="tx1"/>
                </a:solidFill>
              </a:rPr>
              <a:t>	a) good magnification: the ability to make an object appear </a:t>
            </a:r>
            <a:br>
              <a:rPr lang="en-US" sz="2400" dirty="0">
                <a:solidFill>
                  <a:schemeClr val="tx1"/>
                </a:solidFill>
              </a:rPr>
            </a:br>
            <a:r>
              <a:rPr lang="en-US" sz="2400" dirty="0">
                <a:solidFill>
                  <a:schemeClr val="tx1"/>
                </a:solidFill>
              </a:rPr>
              <a:t>		larger</a:t>
            </a:r>
            <a:br>
              <a:rPr lang="en-US" sz="2400" dirty="0">
                <a:solidFill>
                  <a:schemeClr val="tx1"/>
                </a:solidFill>
              </a:rPr>
            </a:br>
            <a:br>
              <a:rPr lang="en-US" sz="2400" dirty="0">
                <a:solidFill>
                  <a:schemeClr val="tx1"/>
                </a:solidFill>
              </a:rPr>
            </a:br>
            <a:r>
              <a:rPr lang="en-US" sz="2400" dirty="0">
                <a:solidFill>
                  <a:schemeClr val="tx1"/>
                </a:solidFill>
              </a:rPr>
              <a:t>	b) good resolution: the ability to see 2 objects, which are 			close together, as 2 distinct objects and not as one object</a:t>
            </a:r>
            <a:br>
              <a:rPr lang="en-US" sz="2400" dirty="0">
                <a:solidFill>
                  <a:schemeClr val="tx1"/>
                </a:solidFill>
              </a:rPr>
            </a:br>
            <a:r>
              <a:rPr lang="en-US" sz="2400" dirty="0">
                <a:solidFill>
                  <a:schemeClr val="tx1"/>
                </a:solidFill>
              </a:rPr>
              <a:t>		(we refer to this as CLARITY or lack of blurriness)</a:t>
            </a:r>
            <a:br>
              <a:rPr lang="en-US" sz="2400" dirty="0">
                <a:solidFill>
                  <a:schemeClr val="tx1"/>
                </a:solidFill>
              </a:rPr>
            </a:br>
            <a:endParaRPr lang="en-US" sz="28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1658112"/>
          </a:xfrm>
        </p:spPr>
        <p:txBody>
          <a:bodyPr>
            <a:normAutofit fontScale="90000"/>
          </a:bodyPr>
          <a:lstStyle/>
          <a:p>
            <a:r>
              <a:rPr lang="en-US" sz="2800" dirty="0"/>
              <a:t>A Bacteriophage Virus</a:t>
            </a:r>
            <a:br>
              <a:rPr lang="en-US" sz="2800" dirty="0"/>
            </a:br>
            <a:r>
              <a:rPr lang="en-US" sz="2800" dirty="0"/>
              <a:t>	</a:t>
            </a:r>
            <a:r>
              <a:rPr lang="en-US" sz="2200" dirty="0"/>
              <a:t>- viruses have no cell parts; there is no cell membrane, cell wall, 			ribosomes nor organelles (You don’t treat viral infections 			with antibiotics because of this).  </a:t>
            </a:r>
            <a:br>
              <a:rPr lang="en-US" sz="2200" dirty="0"/>
            </a:br>
            <a:r>
              <a:rPr lang="en-US" sz="2200" dirty="0"/>
              <a:t>	- they also never have DNA and RNA, only DNA </a:t>
            </a:r>
            <a:r>
              <a:rPr lang="en-US" sz="2200" b="1" u="sng" dirty="0"/>
              <a:t>OR</a:t>
            </a:r>
            <a:r>
              <a:rPr lang="en-US" sz="2200" b="1" dirty="0"/>
              <a:t> </a:t>
            </a:r>
            <a:r>
              <a:rPr lang="en-US" sz="2200" dirty="0"/>
              <a:t>RNA.</a:t>
            </a:r>
          </a:p>
        </p:txBody>
      </p:sp>
      <p:pic>
        <p:nvPicPr>
          <p:cNvPr id="5" name="Content Placeholder 4" descr="virus.gif"/>
          <p:cNvPicPr>
            <a:picLocks noGrp="1" noChangeAspect="1"/>
          </p:cNvPicPr>
          <p:nvPr>
            <p:ph idx="1"/>
          </p:nvPr>
        </p:nvPicPr>
        <p:blipFill>
          <a:blip r:embed="rId2" cstate="print"/>
          <a:stretch>
            <a:fillRect/>
          </a:stretch>
        </p:blipFill>
        <p:spPr>
          <a:xfrm>
            <a:off x="2590800" y="2514600"/>
            <a:ext cx="3962400" cy="3496469"/>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15712"/>
          </a:xfrm>
        </p:spPr>
        <p:txBody>
          <a:bodyPr>
            <a:normAutofit/>
          </a:bodyPr>
          <a:lstStyle/>
          <a:p>
            <a:r>
              <a:rPr lang="en-US" sz="2400" dirty="0">
                <a:solidFill>
                  <a:schemeClr val="tx1"/>
                </a:solidFill>
              </a:rPr>
              <a:t>The early Jannsen microscopes lacked resolution.</a:t>
            </a:r>
            <a:br>
              <a:rPr lang="en-US" sz="2400" dirty="0">
                <a:solidFill>
                  <a:schemeClr val="tx1"/>
                </a:solidFill>
              </a:rPr>
            </a:br>
            <a:br>
              <a:rPr lang="en-US" sz="2400" dirty="0">
                <a:solidFill>
                  <a:schemeClr val="tx1"/>
                </a:solidFill>
              </a:rPr>
            </a:br>
            <a:r>
              <a:rPr lang="en-US" sz="2400" dirty="0">
                <a:solidFill>
                  <a:schemeClr val="tx1"/>
                </a:solidFill>
              </a:rPr>
              <a:t>This problem was amazingly corrected by famous astronomers 	such as </a:t>
            </a:r>
            <a:r>
              <a:rPr lang="en-US" sz="2400" dirty="0">
                <a:solidFill>
                  <a:srgbClr val="7030A0"/>
                </a:solidFill>
              </a:rPr>
              <a:t>Galileo </a:t>
            </a:r>
            <a:r>
              <a:rPr lang="en-US" sz="2400" dirty="0">
                <a:solidFill>
                  <a:schemeClr val="tx1"/>
                </a:solidFill>
              </a:rPr>
              <a:t>and </a:t>
            </a:r>
            <a:r>
              <a:rPr lang="en-US" sz="2400" dirty="0">
                <a:solidFill>
                  <a:srgbClr val="7030A0"/>
                </a:solidFill>
              </a:rPr>
              <a:t>Kepler</a:t>
            </a:r>
            <a:r>
              <a:rPr lang="en-US" sz="2400" dirty="0">
                <a:solidFill>
                  <a:schemeClr val="tx1"/>
                </a:solidFill>
              </a:rPr>
              <a:t>, who transferred their ability to 	make lenses from telescopes to make lenses for 	microscopes which had good resolution.</a:t>
            </a: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endParaRPr lang="en-US" sz="2400" dirty="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14352"/>
            <a:ext cx="7086600" cy="1162050"/>
          </a:xfrm>
        </p:spPr>
        <p:txBody>
          <a:bodyPr/>
          <a:lstStyle/>
          <a:p>
            <a:r>
              <a:rPr lang="en-US" dirty="0">
                <a:solidFill>
                  <a:schemeClr val="tx1"/>
                </a:solidFill>
              </a:rPr>
              <a:t>THERE ARE BASICALLY 3 TYPES of MICROSCOPES</a:t>
            </a:r>
          </a:p>
        </p:txBody>
      </p:sp>
      <p:sp>
        <p:nvSpPr>
          <p:cNvPr id="5" name="Text Placeholder 4"/>
          <p:cNvSpPr>
            <a:spLocks noGrp="1"/>
          </p:cNvSpPr>
          <p:nvPr>
            <p:ph type="body" idx="2"/>
          </p:nvPr>
        </p:nvSpPr>
        <p:spPr>
          <a:xfrm>
            <a:off x="685800" y="2057400"/>
            <a:ext cx="2743200" cy="3962400"/>
          </a:xfrm>
        </p:spPr>
        <p:txBody>
          <a:bodyPr>
            <a:normAutofit lnSpcReduction="10000"/>
          </a:bodyPr>
          <a:lstStyle/>
          <a:p>
            <a:r>
              <a:rPr lang="en-US" sz="2400" dirty="0"/>
              <a:t>SIMPLE LIGHT MICROSCOPES</a:t>
            </a:r>
          </a:p>
          <a:p>
            <a:endParaRPr lang="en-US" sz="2400" dirty="0"/>
          </a:p>
          <a:p>
            <a:r>
              <a:rPr lang="en-US" sz="2400" dirty="0"/>
              <a:t>They have one glass lens, and are also referred to as a </a:t>
            </a:r>
            <a:r>
              <a:rPr lang="en-US" sz="2400" dirty="0">
                <a:solidFill>
                  <a:srgbClr val="FF0000"/>
                </a:solidFill>
              </a:rPr>
              <a:t>magnifying glass</a:t>
            </a:r>
            <a:r>
              <a:rPr lang="en-US" sz="2400" dirty="0"/>
              <a:t>.</a:t>
            </a:r>
          </a:p>
          <a:p>
            <a:endParaRPr lang="en-US" sz="2400" dirty="0"/>
          </a:p>
          <a:p>
            <a:r>
              <a:rPr lang="en-US" sz="2400" dirty="0"/>
              <a:t>Most can magnify 2-30 X</a:t>
            </a:r>
          </a:p>
        </p:txBody>
      </p:sp>
      <p:pic>
        <p:nvPicPr>
          <p:cNvPr id="6" name="Content Placeholder 5" descr="magnifying glass.jpg"/>
          <p:cNvPicPr>
            <a:picLocks noGrp="1" noChangeAspect="1"/>
          </p:cNvPicPr>
          <p:nvPr>
            <p:ph sz="half" idx="1"/>
          </p:nvPr>
        </p:nvPicPr>
        <p:blipFill>
          <a:blip r:embed="rId2" cstate="print"/>
          <a:stretch>
            <a:fillRect/>
          </a:stretch>
        </p:blipFill>
        <p:spPr>
          <a:xfrm>
            <a:off x="4702175" y="2133600"/>
            <a:ext cx="2857500" cy="29718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305800" cy="5468112"/>
          </a:xfrm>
        </p:spPr>
        <p:txBody>
          <a:bodyPr>
            <a:normAutofit fontScale="90000"/>
          </a:bodyPr>
          <a:lstStyle/>
          <a:p>
            <a:r>
              <a:rPr lang="en-US" sz="2400" dirty="0">
                <a:solidFill>
                  <a:schemeClr val="tx1"/>
                </a:solidFill>
              </a:rPr>
              <a:t>B) COMPOUND LIGHT MICROSCOPES</a:t>
            </a:r>
            <a:br>
              <a:rPr lang="en-US" sz="2400" dirty="0">
                <a:solidFill>
                  <a:schemeClr val="tx1"/>
                </a:solidFill>
              </a:rPr>
            </a:br>
            <a:br>
              <a:rPr lang="en-US" sz="2400" dirty="0">
                <a:solidFill>
                  <a:schemeClr val="tx1"/>
                </a:solidFill>
              </a:rPr>
            </a:br>
            <a:r>
              <a:rPr lang="en-US" sz="2400" dirty="0">
                <a:solidFill>
                  <a:schemeClr val="tx1"/>
                </a:solidFill>
              </a:rPr>
              <a:t>	- have 2 or more glass lenses in sequence that are used to 			look through.</a:t>
            </a:r>
            <a:br>
              <a:rPr lang="en-US" sz="2400" dirty="0">
                <a:solidFill>
                  <a:schemeClr val="tx1"/>
                </a:solidFill>
              </a:rPr>
            </a:br>
            <a:r>
              <a:rPr lang="en-US" sz="2400" dirty="0">
                <a:solidFill>
                  <a:schemeClr val="tx1"/>
                </a:solidFill>
              </a:rPr>
              <a:t>	- the total magnifying power of a compound light 				microscope is determined by:</a:t>
            </a:r>
            <a:br>
              <a:rPr lang="en-US" sz="2400" dirty="0">
                <a:solidFill>
                  <a:schemeClr val="tx1"/>
                </a:solidFill>
              </a:rPr>
            </a:br>
            <a:r>
              <a:rPr lang="en-US" sz="2400" dirty="0">
                <a:solidFill>
                  <a:schemeClr val="tx1"/>
                </a:solidFill>
              </a:rPr>
              <a:t>		</a:t>
            </a:r>
            <a:r>
              <a:rPr lang="en-US" sz="2400" dirty="0">
                <a:solidFill>
                  <a:srgbClr val="FF0000"/>
                </a:solidFill>
              </a:rPr>
              <a:t>multiplying the ocular lens power X the objective 				lens power</a:t>
            </a:r>
            <a:r>
              <a:rPr lang="en-US" sz="2400" dirty="0">
                <a:solidFill>
                  <a:schemeClr val="tx1"/>
                </a:solidFill>
              </a:rPr>
              <a:t>.</a:t>
            </a:r>
            <a:br>
              <a:rPr lang="en-US" sz="2400" dirty="0">
                <a:solidFill>
                  <a:srgbClr val="FF0000"/>
                </a:solidFill>
              </a:rPr>
            </a:br>
            <a:r>
              <a:rPr lang="en-US" sz="2400" dirty="0">
                <a:solidFill>
                  <a:srgbClr val="FF0000"/>
                </a:solidFill>
              </a:rPr>
              <a:t>	</a:t>
            </a:r>
            <a:r>
              <a:rPr lang="en-US" sz="2400" dirty="0">
                <a:solidFill>
                  <a:schemeClr val="tx1"/>
                </a:solidFill>
              </a:rPr>
              <a:t>- the maximum magnification with a compound light 				microscope is about </a:t>
            </a:r>
            <a:r>
              <a:rPr lang="en-US" sz="2400" dirty="0">
                <a:solidFill>
                  <a:srgbClr val="FF0000"/>
                </a:solidFill>
              </a:rPr>
              <a:t>2,000X</a:t>
            </a:r>
            <a:r>
              <a:rPr lang="en-US" sz="2400" dirty="0">
                <a:solidFill>
                  <a:schemeClr val="tx1"/>
                </a:solidFill>
              </a:rPr>
              <a:t>.</a:t>
            </a:r>
            <a:br>
              <a:rPr lang="en-US" sz="2400" dirty="0">
                <a:solidFill>
                  <a:schemeClr val="tx1"/>
                </a:solidFill>
              </a:rPr>
            </a:br>
            <a:r>
              <a:rPr lang="en-US" sz="2400" dirty="0">
                <a:solidFill>
                  <a:schemeClr val="tx1"/>
                </a:solidFill>
              </a:rPr>
              <a:t>	- most microscopic specimens that we see under a compound 			light microscope need to be stained to see them; 			staining adds color to normally colorless bacteria but it 			also KILLS the bacteria.</a:t>
            </a:r>
            <a:br>
              <a:rPr lang="en-US" sz="2400" dirty="0">
                <a:solidFill>
                  <a:schemeClr val="tx1"/>
                </a:solidFill>
              </a:rPr>
            </a:br>
            <a:br>
              <a:rPr lang="en-US" sz="2400" dirty="0">
                <a:solidFill>
                  <a:schemeClr val="tx1"/>
                </a:solidFill>
              </a:rPr>
            </a:br>
            <a:endParaRPr lang="en-US" sz="2400" dirty="0">
              <a:solidFill>
                <a:srgbClr val="FF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696712"/>
          </a:xfrm>
        </p:spPr>
        <p:txBody>
          <a:bodyPr>
            <a:normAutofit fontScale="90000"/>
          </a:bodyPr>
          <a:lstStyle/>
          <a:p>
            <a:r>
              <a:rPr lang="en-US" sz="2400" dirty="0">
                <a:solidFill>
                  <a:schemeClr val="tx1"/>
                </a:solidFill>
              </a:rPr>
              <a:t>	</a:t>
            </a:r>
            <a:r>
              <a:rPr lang="en-US" sz="2200" dirty="0">
                <a:solidFill>
                  <a:schemeClr val="tx1"/>
                </a:solidFill>
              </a:rPr>
              <a:t>There are several types of compound light microscopes:</a:t>
            </a:r>
            <a:br>
              <a:rPr lang="en-US" sz="2200" dirty="0">
                <a:solidFill>
                  <a:schemeClr val="tx1"/>
                </a:solidFill>
              </a:rPr>
            </a:br>
            <a:r>
              <a:rPr lang="en-US" sz="2200" dirty="0">
                <a:solidFill>
                  <a:schemeClr val="tx1"/>
                </a:solidFill>
              </a:rPr>
              <a:t>		a) bright field</a:t>
            </a:r>
            <a:br>
              <a:rPr lang="en-US" sz="2200" dirty="0">
                <a:solidFill>
                  <a:schemeClr val="tx1"/>
                </a:solidFill>
              </a:rPr>
            </a:br>
            <a:r>
              <a:rPr lang="en-US" sz="2200" dirty="0">
                <a:solidFill>
                  <a:schemeClr val="tx1"/>
                </a:solidFill>
              </a:rPr>
              <a:t>			- the typical lab microscope</a:t>
            </a:r>
            <a:br>
              <a:rPr lang="en-US" sz="2200" dirty="0">
                <a:solidFill>
                  <a:schemeClr val="tx1"/>
                </a:solidFill>
              </a:rPr>
            </a:br>
            <a:r>
              <a:rPr lang="en-US" sz="2200" dirty="0">
                <a:solidFill>
                  <a:schemeClr val="tx1"/>
                </a:solidFill>
              </a:rPr>
              <a:t>		b) phase contrast</a:t>
            </a:r>
            <a:br>
              <a:rPr lang="en-US" sz="2200" dirty="0">
                <a:solidFill>
                  <a:schemeClr val="tx1"/>
                </a:solidFill>
              </a:rPr>
            </a:br>
            <a:r>
              <a:rPr lang="en-US" sz="2200" dirty="0">
                <a:solidFill>
                  <a:schemeClr val="tx1"/>
                </a:solidFill>
              </a:rPr>
              <a:t>			- allows better visualization of intracellular 						detail, cilia, and flagella moving  in</a:t>
            </a:r>
            <a:br>
              <a:rPr lang="en-US" sz="2200" dirty="0">
                <a:solidFill>
                  <a:schemeClr val="tx1"/>
                </a:solidFill>
              </a:rPr>
            </a:br>
            <a:r>
              <a:rPr lang="en-US" sz="2200" dirty="0">
                <a:solidFill>
                  <a:schemeClr val="tx1"/>
                </a:solidFill>
              </a:rPr>
              <a:t>				LIVE specimens</a:t>
            </a:r>
            <a:br>
              <a:rPr lang="en-US" sz="2200" dirty="0">
                <a:solidFill>
                  <a:schemeClr val="tx1"/>
                </a:solidFill>
              </a:rPr>
            </a:br>
            <a:r>
              <a:rPr lang="en-US" sz="2200" dirty="0">
                <a:solidFill>
                  <a:schemeClr val="tx1"/>
                </a:solidFill>
              </a:rPr>
              <a:t>		c) dark field</a:t>
            </a:r>
            <a:br>
              <a:rPr lang="en-US" sz="2200" dirty="0">
                <a:solidFill>
                  <a:schemeClr val="tx1"/>
                </a:solidFill>
              </a:rPr>
            </a:br>
            <a:r>
              <a:rPr lang="en-US" sz="2200" dirty="0">
                <a:solidFill>
                  <a:schemeClr val="tx1"/>
                </a:solidFill>
              </a:rPr>
              <a:t>			- allows us to see difficult to stain microbes</a:t>
            </a:r>
            <a:br>
              <a:rPr lang="en-US" sz="2200" dirty="0">
                <a:solidFill>
                  <a:schemeClr val="tx1"/>
                </a:solidFill>
              </a:rPr>
            </a:br>
            <a:r>
              <a:rPr lang="en-US" sz="2200" dirty="0">
                <a:solidFill>
                  <a:schemeClr val="tx1"/>
                </a:solidFill>
              </a:rPr>
              <a:t>				and allows the detection of motility</a:t>
            </a:r>
            <a:br>
              <a:rPr lang="en-US" sz="2200" dirty="0">
                <a:solidFill>
                  <a:schemeClr val="tx1"/>
                </a:solidFill>
              </a:rPr>
            </a:br>
            <a:r>
              <a:rPr lang="en-US" sz="2200" dirty="0">
                <a:solidFill>
                  <a:schemeClr val="tx1"/>
                </a:solidFill>
              </a:rPr>
              <a:t>				(syphilis used to be diagnosed with </a:t>
            </a:r>
            <a:br>
              <a:rPr lang="en-US" sz="2200" dirty="0">
                <a:solidFill>
                  <a:schemeClr val="tx1"/>
                </a:solidFill>
              </a:rPr>
            </a:br>
            <a:r>
              <a:rPr lang="en-US" sz="2200" dirty="0">
                <a:solidFill>
                  <a:schemeClr val="tx1"/>
                </a:solidFill>
              </a:rPr>
              <a:t>					this type of microscope)</a:t>
            </a:r>
            <a:br>
              <a:rPr lang="en-US" sz="2200" dirty="0">
                <a:solidFill>
                  <a:schemeClr val="tx1"/>
                </a:solidFill>
              </a:rPr>
            </a:br>
            <a:r>
              <a:rPr lang="en-US" sz="2200" dirty="0">
                <a:solidFill>
                  <a:schemeClr val="tx1"/>
                </a:solidFill>
              </a:rPr>
              <a:t>		d) fluorescent</a:t>
            </a:r>
            <a:br>
              <a:rPr lang="en-US" sz="2200" dirty="0">
                <a:solidFill>
                  <a:schemeClr val="tx1"/>
                </a:solidFill>
              </a:rPr>
            </a:br>
            <a:r>
              <a:rPr lang="en-US" sz="2200" dirty="0">
                <a:solidFill>
                  <a:schemeClr val="tx1"/>
                </a:solidFill>
              </a:rPr>
              <a:t>			- commonly used in diagnostic microbiology</a:t>
            </a:r>
            <a:br>
              <a:rPr lang="en-US" sz="2200" dirty="0">
                <a:solidFill>
                  <a:schemeClr val="tx1"/>
                </a:solidFill>
              </a:rPr>
            </a:br>
            <a:r>
              <a:rPr lang="en-US" sz="2200" dirty="0">
                <a:solidFill>
                  <a:schemeClr val="tx1"/>
                </a:solidFill>
              </a:rPr>
              <a:t>				and serology (the study of antibodies </a:t>
            </a:r>
            <a:br>
              <a:rPr lang="en-US" sz="2200" dirty="0">
                <a:solidFill>
                  <a:schemeClr val="tx1"/>
                </a:solidFill>
              </a:rPr>
            </a:br>
            <a:r>
              <a:rPr lang="en-US" sz="2200" dirty="0">
                <a:solidFill>
                  <a:schemeClr val="tx1"/>
                </a:solidFill>
              </a:rPr>
              <a:t>				and antigens in serum and other body </a:t>
            </a:r>
            <a:br>
              <a:rPr lang="en-US" sz="2200" dirty="0">
                <a:solidFill>
                  <a:schemeClr val="tx1"/>
                </a:solidFill>
              </a:rPr>
            </a:br>
            <a:r>
              <a:rPr lang="en-US" sz="2200" dirty="0">
                <a:solidFill>
                  <a:schemeClr val="tx1"/>
                </a:solidFill>
              </a:rPr>
              <a:t>				fluids)</a:t>
            </a:r>
            <a:br>
              <a:rPr lang="en-US" sz="2200" dirty="0">
                <a:solidFill>
                  <a:schemeClr val="tx1"/>
                </a:solidFill>
              </a:rPr>
            </a:br>
            <a:endParaRPr lang="en-US" sz="2200" dirty="0">
              <a:solidFill>
                <a:schemeClr val="tx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685800"/>
          </a:xfrm>
        </p:spPr>
        <p:txBody>
          <a:bodyPr>
            <a:normAutofit/>
          </a:bodyPr>
          <a:lstStyle/>
          <a:p>
            <a:r>
              <a:rPr lang="en-US" sz="2400" dirty="0">
                <a:solidFill>
                  <a:schemeClr val="tx1"/>
                </a:solidFill>
              </a:rPr>
              <a:t>COMPOUND LIGHT MICROSCOPE</a:t>
            </a:r>
          </a:p>
        </p:txBody>
      </p:sp>
      <p:pic>
        <p:nvPicPr>
          <p:cNvPr id="5" name="Content Placeholder 4" descr="Microscope_L_P7070083lbd.jpg"/>
          <p:cNvPicPr>
            <a:picLocks noGrp="1" noChangeAspect="1"/>
          </p:cNvPicPr>
          <p:nvPr>
            <p:ph idx="1"/>
          </p:nvPr>
        </p:nvPicPr>
        <p:blipFill>
          <a:blip r:embed="rId2" cstate="print"/>
          <a:stretch>
            <a:fillRect/>
          </a:stretch>
        </p:blipFill>
        <p:spPr>
          <a:xfrm>
            <a:off x="2438400" y="1371601"/>
            <a:ext cx="4191000" cy="4800599"/>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tx1"/>
                </a:solidFill>
              </a:rPr>
              <a:t>Unstained vs. stained cheek cells looking through a bright field microscope.</a:t>
            </a:r>
          </a:p>
        </p:txBody>
      </p:sp>
      <p:pic>
        <p:nvPicPr>
          <p:cNvPr id="4" name="Content Placeholder 3" descr="bright dark field.jpg"/>
          <p:cNvPicPr>
            <a:picLocks noGrp="1" noChangeAspect="1"/>
          </p:cNvPicPr>
          <p:nvPr>
            <p:ph idx="1"/>
          </p:nvPr>
        </p:nvPicPr>
        <p:blipFill>
          <a:blip r:embed="rId2" cstate="print"/>
          <a:stretch>
            <a:fillRect/>
          </a:stretch>
        </p:blipFill>
        <p:spPr>
          <a:xfrm>
            <a:off x="3276600" y="2438400"/>
            <a:ext cx="3048000" cy="304800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tx1"/>
                </a:solidFill>
              </a:rPr>
              <a:t>Syphilis spirochetes see through a dark field microscope</a:t>
            </a:r>
          </a:p>
        </p:txBody>
      </p:sp>
      <p:pic>
        <p:nvPicPr>
          <p:cNvPr id="4" name="Content Placeholder 3" descr="syphilis.jpg"/>
          <p:cNvPicPr>
            <a:picLocks noGrp="1" noChangeAspect="1"/>
          </p:cNvPicPr>
          <p:nvPr>
            <p:ph idx="1"/>
          </p:nvPr>
        </p:nvPicPr>
        <p:blipFill>
          <a:blip r:embed="rId2" cstate="print"/>
          <a:stretch>
            <a:fillRect/>
          </a:stretch>
        </p:blipFill>
        <p:spPr>
          <a:xfrm>
            <a:off x="1430276" y="1935163"/>
            <a:ext cx="6283448" cy="4389437"/>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tx1"/>
                </a:solidFill>
              </a:rPr>
              <a:t>Phase contrast microscopy</a:t>
            </a:r>
          </a:p>
        </p:txBody>
      </p:sp>
      <p:pic>
        <p:nvPicPr>
          <p:cNvPr id="4" name="Content Placeholder 3" descr="phase.jpg"/>
          <p:cNvPicPr>
            <a:picLocks noGrp="1" noChangeAspect="1"/>
          </p:cNvPicPr>
          <p:nvPr>
            <p:ph idx="1"/>
          </p:nvPr>
        </p:nvPicPr>
        <p:blipFill>
          <a:blip r:embed="rId2" cstate="print"/>
          <a:stretch>
            <a:fillRect/>
          </a:stretch>
        </p:blipFill>
        <p:spPr>
          <a:xfrm>
            <a:off x="2387600" y="2072481"/>
            <a:ext cx="4368800" cy="41148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13688"/>
          </a:xfrm>
        </p:spPr>
        <p:txBody>
          <a:bodyPr>
            <a:normAutofit fontScale="90000"/>
          </a:bodyPr>
          <a:lstStyle/>
          <a:p>
            <a:r>
              <a:rPr lang="en-US" sz="2800" dirty="0">
                <a:solidFill>
                  <a:schemeClr val="tx1"/>
                </a:solidFill>
              </a:rPr>
              <a:t>Fluorescent microscopy</a:t>
            </a:r>
            <a:br>
              <a:rPr lang="en-US" sz="2800" dirty="0">
                <a:solidFill>
                  <a:schemeClr val="tx1"/>
                </a:solidFill>
              </a:rPr>
            </a:br>
            <a:r>
              <a:rPr lang="en-US" sz="2800" dirty="0">
                <a:solidFill>
                  <a:schemeClr val="tx1"/>
                </a:solidFill>
              </a:rPr>
              <a:t>	</a:t>
            </a:r>
            <a:r>
              <a:rPr lang="en-US" sz="2000" dirty="0">
                <a:solidFill>
                  <a:schemeClr val="tx1"/>
                </a:solidFill>
              </a:rPr>
              <a:t>Staining to detect cytomegalovirus- the bright green areas are the virus 			covered with antibodies tagged with a fluorescent  dye that target 			only cytomegalovirus.</a:t>
            </a:r>
          </a:p>
        </p:txBody>
      </p:sp>
      <p:pic>
        <p:nvPicPr>
          <p:cNvPr id="4" name="Content Placeholder 3" descr="180px-Dividing_Cell_Fluorescence.jpg"/>
          <p:cNvPicPr>
            <a:picLocks noGrp="1" noChangeAspect="1"/>
          </p:cNvPicPr>
          <p:nvPr>
            <p:ph idx="1"/>
          </p:nvPr>
        </p:nvPicPr>
        <p:blipFill>
          <a:blip r:embed="rId2"/>
          <a:stretch>
            <a:fillRect/>
          </a:stretch>
        </p:blipFill>
        <p:spPr>
          <a:xfrm>
            <a:off x="2286000" y="2286000"/>
            <a:ext cx="4343400" cy="2934737"/>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544312"/>
          </a:xfrm>
        </p:spPr>
        <p:txBody>
          <a:bodyPr>
            <a:normAutofit fontScale="90000"/>
          </a:bodyPr>
          <a:lstStyle/>
          <a:p>
            <a:r>
              <a:rPr lang="en-US" sz="2800" dirty="0">
                <a:solidFill>
                  <a:schemeClr val="tx1"/>
                </a:solidFill>
              </a:rPr>
              <a:t>C) ELECTRON MICROSCOPES</a:t>
            </a:r>
            <a:br>
              <a:rPr lang="en-US" sz="2800" dirty="0">
                <a:solidFill>
                  <a:schemeClr val="tx1"/>
                </a:solidFill>
              </a:rPr>
            </a:br>
            <a:r>
              <a:rPr lang="en-US" sz="2800" dirty="0">
                <a:solidFill>
                  <a:schemeClr val="tx1"/>
                </a:solidFill>
              </a:rPr>
              <a:t>	</a:t>
            </a:r>
            <a:r>
              <a:rPr lang="en-US" sz="2400" dirty="0">
                <a:solidFill>
                  <a:schemeClr val="tx1"/>
                </a:solidFill>
              </a:rPr>
              <a:t>- electromagnets replace glass lenses, specimens may need </a:t>
            </a:r>
            <a:br>
              <a:rPr lang="en-US" sz="2400" dirty="0">
                <a:solidFill>
                  <a:schemeClr val="tx1"/>
                </a:solidFill>
              </a:rPr>
            </a:br>
            <a:r>
              <a:rPr lang="en-US" sz="2400" dirty="0">
                <a:solidFill>
                  <a:schemeClr val="tx1"/>
                </a:solidFill>
              </a:rPr>
              <a:t>		to be thin sectioned and they are in a vacuum (the</a:t>
            </a:r>
            <a:br>
              <a:rPr lang="en-US" sz="2400" dirty="0">
                <a:solidFill>
                  <a:schemeClr val="tx1"/>
                </a:solidFill>
              </a:rPr>
            </a:br>
            <a:r>
              <a:rPr lang="en-US" sz="2400" dirty="0">
                <a:solidFill>
                  <a:schemeClr val="tx1"/>
                </a:solidFill>
              </a:rPr>
              <a:t>		specimen is dead)</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	- TEM (transmission electron microscope)</a:t>
            </a:r>
            <a:br>
              <a:rPr lang="en-US" sz="2400" dirty="0">
                <a:solidFill>
                  <a:schemeClr val="tx1"/>
                </a:solidFill>
              </a:rPr>
            </a:br>
            <a:r>
              <a:rPr lang="en-US" sz="2400" dirty="0">
                <a:solidFill>
                  <a:schemeClr val="tx1"/>
                </a:solidFill>
              </a:rPr>
              <a:t>		- used to see internal details of cells and organelles</a:t>
            </a:r>
            <a:br>
              <a:rPr lang="en-US" sz="2400" dirty="0">
                <a:solidFill>
                  <a:schemeClr val="tx1"/>
                </a:solidFill>
              </a:rPr>
            </a:br>
            <a:r>
              <a:rPr lang="en-US" sz="2400" dirty="0">
                <a:solidFill>
                  <a:schemeClr val="tx1"/>
                </a:solidFill>
              </a:rPr>
              <a:t>			and to see viruses</a:t>
            </a:r>
            <a:br>
              <a:rPr lang="en-US" sz="2400" dirty="0">
                <a:solidFill>
                  <a:schemeClr val="tx1"/>
                </a:solidFill>
              </a:rPr>
            </a:br>
            <a:r>
              <a:rPr lang="en-US" sz="2400" dirty="0">
                <a:solidFill>
                  <a:schemeClr val="tx1"/>
                </a:solidFill>
              </a:rPr>
              <a:t>		- can magnify over 1,000,000 X</a:t>
            </a:r>
            <a:br>
              <a:rPr lang="en-US" sz="2400" dirty="0">
                <a:solidFill>
                  <a:schemeClr val="tx1"/>
                </a:solidFill>
              </a:rPr>
            </a:br>
            <a:br>
              <a:rPr lang="en-US" sz="2400" dirty="0">
                <a:solidFill>
                  <a:schemeClr val="tx1"/>
                </a:solidFill>
              </a:rPr>
            </a:br>
            <a:r>
              <a:rPr lang="en-US" sz="2400" dirty="0">
                <a:solidFill>
                  <a:schemeClr val="tx1"/>
                </a:solidFill>
              </a:rPr>
              <a:t>	- SEM (scanning electron microscope)</a:t>
            </a:r>
            <a:br>
              <a:rPr lang="en-US" sz="2400" dirty="0">
                <a:solidFill>
                  <a:schemeClr val="tx1"/>
                </a:solidFill>
              </a:rPr>
            </a:br>
            <a:r>
              <a:rPr lang="en-US" sz="2400" dirty="0">
                <a:solidFill>
                  <a:schemeClr val="tx1"/>
                </a:solidFill>
              </a:rPr>
              <a:t>		- used to see the surfaces of specimens in a “3D” 				like appearance; can also see viruses</a:t>
            </a:r>
            <a:br>
              <a:rPr lang="en-US" sz="2400" dirty="0">
                <a:solidFill>
                  <a:schemeClr val="tx1"/>
                </a:solidFill>
              </a:rPr>
            </a:br>
            <a:r>
              <a:rPr lang="en-US" sz="2400" dirty="0">
                <a:solidFill>
                  <a:schemeClr val="tx1"/>
                </a:solidFill>
              </a:rPr>
              <a:t>		- can magnify up to approximately 100,000 X</a:t>
            </a:r>
            <a:br>
              <a:rPr lang="en-US" sz="2400" dirty="0">
                <a:solidFill>
                  <a:schemeClr val="tx1"/>
                </a:solidFill>
              </a:rPr>
            </a:br>
            <a:br>
              <a:rPr lang="en-US" sz="2400" dirty="0">
                <a:solidFill>
                  <a:schemeClr val="tx1"/>
                </a:solidFill>
              </a:rPr>
            </a:br>
            <a:endParaRPr lang="en-US" sz="28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fontScale="90000"/>
          </a:bodyPr>
          <a:lstStyle/>
          <a:p>
            <a:r>
              <a:rPr lang="en-US" sz="2400" dirty="0">
                <a:solidFill>
                  <a:schemeClr val="tx1"/>
                </a:solidFill>
              </a:rPr>
              <a:t>What are the characteristics usually seen in living things?</a:t>
            </a:r>
            <a:br>
              <a:rPr lang="en-US" sz="2400" dirty="0">
                <a:solidFill>
                  <a:schemeClr val="tx1"/>
                </a:solidFill>
              </a:rPr>
            </a:br>
            <a:br>
              <a:rPr lang="en-US" sz="2400" dirty="0">
                <a:solidFill>
                  <a:schemeClr val="tx1"/>
                </a:solidFill>
              </a:rPr>
            </a:br>
            <a:r>
              <a:rPr lang="en-US" sz="2400" dirty="0">
                <a:solidFill>
                  <a:schemeClr val="tx1"/>
                </a:solidFill>
              </a:rPr>
              <a:t>	- they are made of cells </a:t>
            </a:r>
            <a:br>
              <a:rPr lang="en-US" sz="2400" dirty="0">
                <a:solidFill>
                  <a:schemeClr val="tx1"/>
                </a:solidFill>
              </a:rPr>
            </a:br>
            <a:r>
              <a:rPr lang="en-US" sz="2400" dirty="0">
                <a:solidFill>
                  <a:schemeClr val="tx1"/>
                </a:solidFill>
              </a:rPr>
              <a:t>		(this is a part of </a:t>
            </a:r>
            <a:r>
              <a:rPr lang="en-US" sz="2400" dirty="0">
                <a:solidFill>
                  <a:srgbClr val="FF0000"/>
                </a:solidFill>
              </a:rPr>
              <a:t>the </a:t>
            </a:r>
            <a:r>
              <a:rPr lang="en-US" sz="2400" i="1" dirty="0">
                <a:solidFill>
                  <a:srgbClr val="FF0000"/>
                </a:solidFill>
              </a:rPr>
              <a:t>CELL THEORY </a:t>
            </a:r>
            <a:r>
              <a:rPr lang="en-US" sz="2400" dirty="0">
                <a:solidFill>
                  <a:srgbClr val="FF0000"/>
                </a:solidFill>
              </a:rPr>
              <a:t>which states:</a:t>
            </a:r>
            <a:br>
              <a:rPr lang="en-US" sz="2400" dirty="0">
                <a:solidFill>
                  <a:srgbClr val="FF0000"/>
                </a:solidFill>
              </a:rPr>
            </a:br>
            <a:r>
              <a:rPr lang="en-US" sz="2400" dirty="0">
                <a:solidFill>
                  <a:srgbClr val="FF0000"/>
                </a:solidFill>
              </a:rPr>
              <a:t>			1. all living things are made of cells</a:t>
            </a:r>
            <a:br>
              <a:rPr lang="en-US" sz="2400" dirty="0">
                <a:solidFill>
                  <a:srgbClr val="FF0000"/>
                </a:solidFill>
              </a:rPr>
            </a:br>
            <a:r>
              <a:rPr lang="en-US" sz="2400" dirty="0">
                <a:solidFill>
                  <a:srgbClr val="FF0000"/>
                </a:solidFill>
              </a:rPr>
              <a:t>			2. the smallest living thing is a cell</a:t>
            </a:r>
            <a:br>
              <a:rPr lang="en-US" sz="2400" dirty="0">
                <a:solidFill>
                  <a:srgbClr val="FF0000"/>
                </a:solidFill>
              </a:rPr>
            </a:br>
            <a:r>
              <a:rPr lang="en-US" sz="2400" dirty="0">
                <a:solidFill>
                  <a:srgbClr val="FF0000"/>
                </a:solidFill>
              </a:rPr>
              <a:t>			3. all cells come from pre-existing cells</a:t>
            </a:r>
            <a:r>
              <a:rPr lang="en-US" sz="2400" dirty="0">
                <a:solidFill>
                  <a:schemeClr val="tx1"/>
                </a:solidFill>
              </a:rPr>
              <a:t>)</a:t>
            </a:r>
            <a:br>
              <a:rPr lang="en-US" sz="2400" dirty="0">
                <a:solidFill>
                  <a:schemeClr val="tx1"/>
                </a:solidFill>
              </a:rPr>
            </a:br>
            <a:r>
              <a:rPr lang="en-US" sz="2400" dirty="0">
                <a:solidFill>
                  <a:schemeClr val="tx1"/>
                </a:solidFill>
              </a:rPr>
              <a:t>	- they are highly organized</a:t>
            </a:r>
            <a:br>
              <a:rPr lang="en-US" sz="2400" dirty="0">
                <a:solidFill>
                  <a:schemeClr val="tx1"/>
                </a:solidFill>
              </a:rPr>
            </a:br>
            <a:r>
              <a:rPr lang="en-US" sz="2400" dirty="0">
                <a:solidFill>
                  <a:schemeClr val="tx1"/>
                </a:solidFill>
              </a:rPr>
              <a:t>	- they utilize energy (this is why you eat and breathe)</a:t>
            </a:r>
            <a:br>
              <a:rPr lang="en-US" sz="2400" dirty="0">
                <a:solidFill>
                  <a:schemeClr val="tx1"/>
                </a:solidFill>
              </a:rPr>
            </a:br>
            <a:r>
              <a:rPr lang="en-US" sz="2400" dirty="0">
                <a:solidFill>
                  <a:schemeClr val="tx1"/>
                </a:solidFill>
              </a:rPr>
              <a:t>	- they reproduce *</a:t>
            </a:r>
            <a:br>
              <a:rPr lang="en-US" sz="2400" dirty="0">
                <a:solidFill>
                  <a:schemeClr val="tx1"/>
                </a:solidFill>
              </a:rPr>
            </a:br>
            <a:r>
              <a:rPr lang="en-US" sz="2400" dirty="0">
                <a:solidFill>
                  <a:schemeClr val="tx1"/>
                </a:solidFill>
              </a:rPr>
              <a:t>	- they evolve *</a:t>
            </a:r>
            <a:br>
              <a:rPr lang="en-US" sz="2400" dirty="0">
                <a:solidFill>
                  <a:schemeClr val="tx1"/>
                </a:solidFill>
              </a:rPr>
            </a:br>
            <a:r>
              <a:rPr lang="en-US" sz="2400" dirty="0">
                <a:solidFill>
                  <a:schemeClr val="tx1"/>
                </a:solidFill>
              </a:rPr>
              <a:t>	- they have definite life spans</a:t>
            </a:r>
            <a:br>
              <a:rPr lang="en-US" sz="2400" dirty="0">
                <a:solidFill>
                  <a:schemeClr val="tx1"/>
                </a:solidFill>
              </a:rPr>
            </a:br>
            <a:r>
              <a:rPr lang="en-US" sz="2400" dirty="0">
                <a:solidFill>
                  <a:schemeClr val="tx1"/>
                </a:solidFill>
              </a:rPr>
              <a:t>	- they respond to stimuli</a:t>
            </a:r>
            <a:br>
              <a:rPr lang="en-US" sz="2400" dirty="0">
                <a:solidFill>
                  <a:schemeClr val="tx1"/>
                </a:solidFill>
              </a:rPr>
            </a:br>
            <a:br>
              <a:rPr lang="en-US" sz="2400" dirty="0">
                <a:solidFill>
                  <a:schemeClr val="tx1"/>
                </a:solidFill>
              </a:rPr>
            </a:br>
            <a:br>
              <a:rPr lang="en-US" sz="2400" dirty="0">
                <a:solidFill>
                  <a:schemeClr val="tx1"/>
                </a:solidFill>
              </a:rPr>
            </a:br>
            <a:r>
              <a:rPr lang="en-US" sz="2400" dirty="0">
                <a:solidFill>
                  <a:schemeClr val="tx1"/>
                </a:solidFill>
              </a:rPr>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solidFill>
                  <a:schemeClr val="tx1"/>
                </a:solidFill>
              </a:rPr>
              <a:t>Electron microscopes</a:t>
            </a:r>
            <a:br>
              <a:rPr lang="en-US" sz="2800">
                <a:solidFill>
                  <a:schemeClr val="tx1"/>
                </a:solidFill>
              </a:rPr>
            </a:br>
            <a:endParaRPr lang="en-US" sz="2800" dirty="0">
              <a:solidFill>
                <a:schemeClr val="tx1"/>
              </a:solidFill>
            </a:endParaRPr>
          </a:p>
        </p:txBody>
      </p:sp>
      <p:pic>
        <p:nvPicPr>
          <p:cNvPr id="4" name="Content Placeholder 3" descr="electron micro.jpg"/>
          <p:cNvPicPr>
            <a:picLocks noGrp="1" noChangeAspect="1"/>
          </p:cNvPicPr>
          <p:nvPr>
            <p:ph idx="1"/>
          </p:nvPr>
        </p:nvPicPr>
        <p:blipFill>
          <a:blip r:embed="rId2" cstate="print"/>
          <a:stretch>
            <a:fillRect/>
          </a:stretch>
        </p:blipFill>
        <p:spPr>
          <a:xfrm>
            <a:off x="3113715" y="1935163"/>
            <a:ext cx="2916569" cy="4389437"/>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solidFill>
                  <a:schemeClr val="tx1"/>
                </a:solidFill>
              </a:rPr>
              <a:t>TEM micrograph                        SEM micrograph</a:t>
            </a:r>
          </a:p>
        </p:txBody>
      </p:sp>
      <p:pic>
        <p:nvPicPr>
          <p:cNvPr id="7" name="Content Placeholder 6" descr="TEM golgi.jpg"/>
          <p:cNvPicPr>
            <a:picLocks noGrp="1" noChangeAspect="1"/>
          </p:cNvPicPr>
          <p:nvPr>
            <p:ph sz="half" idx="1"/>
          </p:nvPr>
        </p:nvPicPr>
        <p:blipFill>
          <a:blip r:embed="rId2" cstate="print"/>
          <a:stretch>
            <a:fillRect/>
          </a:stretch>
        </p:blipFill>
        <p:spPr>
          <a:xfrm>
            <a:off x="457200" y="2287406"/>
            <a:ext cx="4038600" cy="3700826"/>
          </a:xfrm>
        </p:spPr>
      </p:pic>
      <p:pic>
        <p:nvPicPr>
          <p:cNvPr id="8" name="Content Placeholder 7" descr="sem8.jpg"/>
          <p:cNvPicPr>
            <a:picLocks noGrp="1" noChangeAspect="1"/>
          </p:cNvPicPr>
          <p:nvPr>
            <p:ph sz="half" idx="2"/>
          </p:nvPr>
        </p:nvPicPr>
        <p:blipFill>
          <a:blip r:embed="rId3" cstate="print"/>
          <a:stretch>
            <a:fillRect/>
          </a:stretch>
        </p:blipFill>
        <p:spPr>
          <a:xfrm>
            <a:off x="4648200" y="2286000"/>
            <a:ext cx="4038600" cy="3386487"/>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2800" dirty="0">
                <a:solidFill>
                  <a:schemeClr val="tx1"/>
                </a:solidFill>
              </a:rPr>
              <a:t>In the 1600’s, Robert Hooke used a compound light microscope when looking at dead cork tissue and was the first to use the term </a:t>
            </a:r>
            <a:r>
              <a:rPr lang="en-US" sz="2800" dirty="0">
                <a:solidFill>
                  <a:srgbClr val="FF0000"/>
                </a:solidFill>
              </a:rPr>
              <a:t>“cell” </a:t>
            </a:r>
            <a:r>
              <a:rPr lang="en-US" sz="2800" dirty="0">
                <a:solidFill>
                  <a:schemeClr val="tx1"/>
                </a:solidFill>
              </a:rPr>
              <a:t>to describe the basic unit of all living things.</a:t>
            </a:r>
          </a:p>
        </p:txBody>
      </p:sp>
      <p:pic>
        <p:nvPicPr>
          <p:cNvPr id="12" name="Content Placeholder 11" descr="hooke microscope.jpg"/>
          <p:cNvPicPr>
            <a:picLocks noGrp="1" noChangeAspect="1"/>
          </p:cNvPicPr>
          <p:nvPr>
            <p:ph sz="half" idx="1"/>
          </p:nvPr>
        </p:nvPicPr>
        <p:blipFill>
          <a:blip r:embed="rId2" cstate="print"/>
          <a:stretch>
            <a:fillRect/>
          </a:stretch>
        </p:blipFill>
        <p:spPr>
          <a:xfrm>
            <a:off x="1036782" y="1920875"/>
            <a:ext cx="2879436" cy="4433888"/>
          </a:xfrm>
        </p:spPr>
      </p:pic>
      <p:pic>
        <p:nvPicPr>
          <p:cNvPr id="13" name="Content Placeholder 12" descr="cells.jpg"/>
          <p:cNvPicPr>
            <a:picLocks noGrp="1" noChangeAspect="1"/>
          </p:cNvPicPr>
          <p:nvPr>
            <p:ph sz="half" idx="2"/>
          </p:nvPr>
        </p:nvPicPr>
        <p:blipFill>
          <a:blip r:embed="rId3" cstate="print"/>
          <a:stretch>
            <a:fillRect/>
          </a:stretch>
        </p:blipFill>
        <p:spPr>
          <a:xfrm>
            <a:off x="4953000" y="2286000"/>
            <a:ext cx="2993136" cy="3733799"/>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fontScale="90000"/>
          </a:bodyPr>
          <a:lstStyle/>
          <a:p>
            <a:r>
              <a:rPr lang="en-US" sz="2700" dirty="0">
                <a:solidFill>
                  <a:schemeClr val="tx1"/>
                </a:solidFill>
              </a:rPr>
              <a:t>In the 1670’s, Anton van Leeuvanhoek was the </a:t>
            </a:r>
            <a:r>
              <a:rPr lang="en-US" sz="2700" dirty="0">
                <a:solidFill>
                  <a:srgbClr val="FF0000"/>
                </a:solidFill>
              </a:rPr>
              <a:t>first to see, draw and describe “wee beasties” and “small </a:t>
            </a:r>
            <a:r>
              <a:rPr lang="en-US" sz="2700" dirty="0" err="1">
                <a:solidFill>
                  <a:srgbClr val="FF0000"/>
                </a:solidFill>
              </a:rPr>
              <a:t>animacules</a:t>
            </a:r>
            <a:r>
              <a:rPr lang="en-US" sz="2700" dirty="0">
                <a:solidFill>
                  <a:srgbClr val="FF0000"/>
                </a:solidFill>
              </a:rPr>
              <a:t>” </a:t>
            </a:r>
            <a:r>
              <a:rPr lang="en-US" sz="2700" dirty="0">
                <a:solidFill>
                  <a:schemeClr val="tx1"/>
                </a:solidFill>
              </a:rPr>
              <a:t>which were bacteria and protozoa; we consider him the “father of bacteriology and </a:t>
            </a:r>
            <a:r>
              <a:rPr lang="en-US" sz="2700" dirty="0" err="1">
                <a:solidFill>
                  <a:schemeClr val="tx1"/>
                </a:solidFill>
              </a:rPr>
              <a:t>protozoology</a:t>
            </a:r>
            <a:r>
              <a:rPr lang="en-US" sz="2700" dirty="0">
                <a:solidFill>
                  <a:schemeClr val="tx1"/>
                </a:solidFill>
              </a:rPr>
              <a:t>.</a:t>
            </a:r>
            <a:endParaRPr lang="en-US" sz="2700" dirty="0"/>
          </a:p>
        </p:txBody>
      </p:sp>
      <p:pic>
        <p:nvPicPr>
          <p:cNvPr id="5" name="Content Placeholder 4" descr="van_Leeuwenhoek.jpg"/>
          <p:cNvPicPr>
            <a:picLocks noGrp="1" noChangeAspect="1"/>
          </p:cNvPicPr>
          <p:nvPr>
            <p:ph sz="half" idx="1"/>
          </p:nvPr>
        </p:nvPicPr>
        <p:blipFill>
          <a:blip r:embed="rId2" cstate="print"/>
          <a:stretch>
            <a:fillRect/>
          </a:stretch>
        </p:blipFill>
        <p:spPr>
          <a:xfrm>
            <a:off x="457200" y="2383912"/>
            <a:ext cx="4038600" cy="3507813"/>
          </a:xfrm>
        </p:spPr>
      </p:pic>
      <p:pic>
        <p:nvPicPr>
          <p:cNvPr id="6" name="Content Placeholder 5" descr="vanmicroscope.jpg"/>
          <p:cNvPicPr>
            <a:picLocks noGrp="1" noChangeAspect="1"/>
          </p:cNvPicPr>
          <p:nvPr>
            <p:ph sz="half" idx="2"/>
          </p:nvPr>
        </p:nvPicPr>
        <p:blipFill>
          <a:blip r:embed="rId3" cstate="print"/>
          <a:stretch>
            <a:fillRect/>
          </a:stretch>
        </p:blipFill>
        <p:spPr>
          <a:xfrm>
            <a:off x="5105400" y="2514600"/>
            <a:ext cx="2438400" cy="3124200"/>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305800" cy="5544312"/>
          </a:xfrm>
        </p:spPr>
        <p:txBody>
          <a:bodyPr>
            <a:normAutofit/>
          </a:bodyPr>
          <a:lstStyle/>
          <a:p>
            <a:pPr algn="ctr"/>
            <a:r>
              <a:rPr lang="en-US" dirty="0">
                <a:solidFill>
                  <a:srgbClr val="FFC000"/>
                </a:solidFill>
              </a:rPr>
              <a:t>THE GOLDEN AGE OF MICROBIOLOGY</a:t>
            </a:r>
            <a:br>
              <a:rPr lang="en-US" dirty="0">
                <a:solidFill>
                  <a:srgbClr val="FFC000"/>
                </a:solidFill>
              </a:rPr>
            </a:br>
            <a:r>
              <a:rPr lang="en-US" sz="2800" dirty="0">
                <a:solidFill>
                  <a:srgbClr val="00B050"/>
                </a:solidFill>
              </a:rPr>
              <a:t>(1857 – 1914)</a:t>
            </a:r>
            <a:br>
              <a:rPr lang="en-US" dirty="0">
                <a:solidFill>
                  <a:srgbClr val="FFC000"/>
                </a:solidFill>
              </a:rPr>
            </a:br>
            <a:br>
              <a:rPr lang="en-US" sz="2400" dirty="0">
                <a:solidFill>
                  <a:srgbClr val="FFC000"/>
                </a:solidFill>
              </a:rPr>
            </a:br>
            <a:r>
              <a:rPr lang="en-US" sz="2400" dirty="0">
                <a:solidFill>
                  <a:schemeClr val="tx1"/>
                </a:solidFill>
              </a:rPr>
              <a:t>With the development of the microscope, the age old controversies of spontaneous generation, fermentation and the germ theory of disease were finally solved.</a:t>
            </a:r>
            <a:br>
              <a:rPr lang="en-US" sz="2400" dirty="0">
                <a:solidFill>
                  <a:schemeClr val="tx1"/>
                </a:solidFill>
              </a:rPr>
            </a:br>
            <a:br>
              <a:rPr lang="en-US" sz="2400" dirty="0">
                <a:solidFill>
                  <a:schemeClr val="tx1"/>
                </a:solidFill>
              </a:rPr>
            </a:br>
            <a:endParaRPr lang="en-US" dirty="0">
              <a:solidFill>
                <a:srgbClr val="FFC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a:solidFill>
                  <a:schemeClr val="tx1"/>
                </a:solidFill>
              </a:rPr>
              <a:t>LOUIS PASTEUR (France) </a:t>
            </a:r>
            <a:r>
              <a:rPr lang="en-US" sz="2800" dirty="0">
                <a:solidFill>
                  <a:schemeClr val="tx1"/>
                </a:solidFill>
              </a:rPr>
              <a:t>– the “father of microbiology”</a:t>
            </a:r>
            <a:br>
              <a:rPr lang="en-US" sz="2800" dirty="0">
                <a:solidFill>
                  <a:schemeClr val="tx1"/>
                </a:solidFill>
              </a:rPr>
            </a:br>
            <a:br>
              <a:rPr lang="en-US" sz="2800" dirty="0">
                <a:solidFill>
                  <a:schemeClr val="tx1"/>
                </a:solidFill>
              </a:rPr>
            </a:br>
            <a:r>
              <a:rPr lang="en-US" sz="2800" dirty="0">
                <a:solidFill>
                  <a:schemeClr val="tx1"/>
                </a:solidFill>
              </a:rPr>
              <a:t>	</a:t>
            </a:r>
          </a:p>
        </p:txBody>
      </p:sp>
      <p:pic>
        <p:nvPicPr>
          <p:cNvPr id="4" name="Content Placeholder 3" descr="louispasteur1884.jpg"/>
          <p:cNvPicPr>
            <a:picLocks noGrp="1" noChangeAspect="1"/>
          </p:cNvPicPr>
          <p:nvPr>
            <p:ph idx="1"/>
          </p:nvPr>
        </p:nvPicPr>
        <p:blipFill>
          <a:blip r:embed="rId2" cstate="print"/>
          <a:stretch>
            <a:fillRect/>
          </a:stretch>
        </p:blipFill>
        <p:spPr>
          <a:xfrm>
            <a:off x="3048000" y="1371601"/>
            <a:ext cx="2476500" cy="3657600"/>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solidFill>
                  <a:schemeClr val="tx1"/>
                </a:solidFill>
              </a:rPr>
              <a:t>Pasteur disproved the theory of spontaneous generation, as it related to microbes, with his swan neck flask experiments.</a:t>
            </a:r>
          </a:p>
        </p:txBody>
      </p:sp>
      <p:pic>
        <p:nvPicPr>
          <p:cNvPr id="13" name="Content Placeholder 12" descr="swan necked flask.png"/>
          <p:cNvPicPr>
            <a:picLocks noGrp="1" noChangeAspect="1"/>
          </p:cNvPicPr>
          <p:nvPr>
            <p:ph sz="half" idx="1"/>
          </p:nvPr>
        </p:nvPicPr>
        <p:blipFill>
          <a:blip r:embed="rId2" cstate="print"/>
          <a:stretch>
            <a:fillRect/>
          </a:stretch>
        </p:blipFill>
        <p:spPr>
          <a:xfrm>
            <a:off x="990600" y="2895600"/>
            <a:ext cx="2743200" cy="2209799"/>
          </a:xfrm>
        </p:spPr>
      </p:pic>
      <p:pic>
        <p:nvPicPr>
          <p:cNvPr id="14" name="Content Placeholder 13" descr="swan necked flask2.png"/>
          <p:cNvPicPr>
            <a:picLocks noGrp="1" noChangeAspect="1"/>
          </p:cNvPicPr>
          <p:nvPr>
            <p:ph sz="half" idx="2"/>
          </p:nvPr>
        </p:nvPicPr>
        <p:blipFill>
          <a:blip r:embed="rId3" cstate="print"/>
          <a:stretch>
            <a:fillRect/>
          </a:stretch>
        </p:blipFill>
        <p:spPr>
          <a:xfrm>
            <a:off x="5181601" y="2667000"/>
            <a:ext cx="2209800" cy="2514600"/>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305800" cy="5620512"/>
          </a:xfrm>
        </p:spPr>
        <p:txBody>
          <a:bodyPr>
            <a:normAutofit/>
          </a:bodyPr>
          <a:lstStyle/>
          <a:p>
            <a:r>
              <a:rPr lang="en-US" sz="2400" dirty="0">
                <a:solidFill>
                  <a:schemeClr val="tx1"/>
                </a:solidFill>
              </a:rPr>
              <a:t>	Pasteur also discovered how fermentation occurred and that yeast cause the fermentation of grape juice into wine.  To save the French wine industry, which was suffering from a problem where many wine bottles started to contain vinegar, instead of wine, Louis Pasteur developed the process of </a:t>
            </a:r>
            <a:r>
              <a:rPr lang="en-US" sz="2400" dirty="0">
                <a:solidFill>
                  <a:srgbClr val="FF0000"/>
                </a:solidFill>
              </a:rPr>
              <a:t>PASTEURIZATION.</a:t>
            </a:r>
            <a:br>
              <a:rPr lang="en-US" sz="2400" dirty="0">
                <a:solidFill>
                  <a:schemeClr val="tx1"/>
                </a:solidFill>
              </a:rPr>
            </a:br>
            <a:br>
              <a:rPr lang="en-US" sz="2400" dirty="0">
                <a:solidFill>
                  <a:schemeClr val="tx1"/>
                </a:solidFill>
              </a:rPr>
            </a:br>
            <a:r>
              <a:rPr lang="en-US" sz="2400" dirty="0">
                <a:solidFill>
                  <a:schemeClr val="tx1"/>
                </a:solidFill>
              </a:rPr>
              <a:t>	Pasteur also determined why vaccines worked and went to work developing vaccines.  One vaccine he developed for rabies, led to him being paid a large sum of money, with which he established the </a:t>
            </a:r>
            <a:r>
              <a:rPr lang="en-US" sz="2400" dirty="0">
                <a:solidFill>
                  <a:srgbClr val="FF0000"/>
                </a:solidFill>
              </a:rPr>
              <a:t>Pasteur Institute</a:t>
            </a:r>
            <a:r>
              <a:rPr lang="en-US" sz="2400" dirty="0">
                <a:solidFill>
                  <a:schemeClr val="tx1"/>
                </a:solidFill>
              </a:rPr>
              <a:t>.</a:t>
            </a:r>
            <a:br>
              <a:rPr lang="en-US" sz="2400" dirty="0">
                <a:solidFill>
                  <a:schemeClr val="tx1"/>
                </a:solidFill>
              </a:rPr>
            </a:br>
            <a:br>
              <a:rPr lang="en-US" sz="2400" dirty="0">
                <a:solidFill>
                  <a:schemeClr val="tx1"/>
                </a:solidFill>
              </a:rPr>
            </a:br>
            <a:r>
              <a:rPr lang="en-US" sz="2400" dirty="0">
                <a:solidFill>
                  <a:schemeClr val="tx1"/>
                </a:solidFill>
              </a:rPr>
              <a:t>	Pasteur was also interested in trying to prove the “germ theory of disease.”</a:t>
            </a:r>
            <a:br>
              <a:rPr lang="en-US" sz="2400" dirty="0">
                <a:solidFill>
                  <a:schemeClr val="tx1"/>
                </a:solidFill>
              </a:rPr>
            </a:br>
            <a:br>
              <a:rPr lang="en-US" sz="2400" dirty="0">
                <a:solidFill>
                  <a:schemeClr val="tx1"/>
                </a:solidFill>
              </a:rPr>
            </a:br>
            <a:endParaRPr lang="en-US" sz="2400" dirty="0">
              <a:solidFill>
                <a:schemeClr val="tx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15712"/>
          </a:xfrm>
        </p:spPr>
        <p:txBody>
          <a:bodyPr>
            <a:normAutofit/>
          </a:bodyPr>
          <a:lstStyle/>
          <a:p>
            <a:pPr algn="ctr"/>
            <a:r>
              <a:rPr lang="en-US" sz="2800" dirty="0">
                <a:solidFill>
                  <a:schemeClr val="tx1"/>
                </a:solidFill>
              </a:rPr>
              <a:t>With the discovery of bacteria and proof that biogenesis occurs to create all living organisms, the next major step in microbiology was to prove the </a:t>
            </a:r>
            <a:br>
              <a:rPr lang="en-US" sz="2800" dirty="0">
                <a:solidFill>
                  <a:schemeClr val="tx1"/>
                </a:solidFill>
              </a:rPr>
            </a:br>
            <a:r>
              <a:rPr lang="en-US" sz="2800" dirty="0">
                <a:solidFill>
                  <a:srgbClr val="FF0000"/>
                </a:solidFill>
              </a:rPr>
              <a:t>GERM THEORY OF DISEASE</a:t>
            </a:r>
            <a:r>
              <a:rPr lang="en-US" sz="2800" dirty="0">
                <a:solidFill>
                  <a:schemeClr val="tx1"/>
                </a:solidFill>
              </a:rPr>
              <a:t>.</a:t>
            </a:r>
            <a:br>
              <a:rPr lang="en-US" sz="2800" dirty="0">
                <a:solidFill>
                  <a:schemeClr val="tx1"/>
                </a:solidFill>
              </a:rPr>
            </a:br>
            <a:br>
              <a:rPr lang="en-US" sz="2800" dirty="0">
                <a:solidFill>
                  <a:schemeClr val="tx1"/>
                </a:solidFill>
              </a:rPr>
            </a:br>
            <a:r>
              <a:rPr lang="en-US" sz="2800" dirty="0">
                <a:solidFill>
                  <a:schemeClr val="tx1"/>
                </a:solidFill>
              </a:rPr>
              <a:t>The germ theory of disease tried to prove that microbes could cause people to get sick.</a:t>
            </a:r>
            <a:br>
              <a:rPr lang="en-US" sz="2800" dirty="0">
                <a:solidFill>
                  <a:schemeClr val="tx1"/>
                </a:solidFill>
              </a:rPr>
            </a:br>
            <a:br>
              <a:rPr lang="en-US" sz="2800" dirty="0">
                <a:solidFill>
                  <a:schemeClr val="tx1"/>
                </a:solidFill>
              </a:rPr>
            </a:br>
            <a:br>
              <a:rPr lang="en-US" sz="2800" dirty="0">
                <a:solidFill>
                  <a:srgbClr val="FF0000"/>
                </a:solidFill>
              </a:rPr>
            </a:br>
            <a:br>
              <a:rPr lang="en-US" sz="2800" dirty="0">
                <a:solidFill>
                  <a:srgbClr val="FF0000"/>
                </a:solidFill>
              </a:rPr>
            </a:br>
            <a:endParaRPr lang="en-US" sz="2800" dirty="0">
              <a:solidFill>
                <a:srgbClr val="FF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dirty="0">
                <a:solidFill>
                  <a:schemeClr val="tx1"/>
                </a:solidFill>
              </a:rPr>
              <a:t>Robert Koch (Germany) – the “father of the microbiology laboratory”</a:t>
            </a:r>
          </a:p>
        </p:txBody>
      </p:sp>
      <p:pic>
        <p:nvPicPr>
          <p:cNvPr id="5" name="Content Placeholder 4" descr="koch.jpg"/>
          <p:cNvPicPr>
            <a:picLocks noGrp="1" noChangeAspect="1"/>
          </p:cNvPicPr>
          <p:nvPr>
            <p:ph idx="1"/>
          </p:nvPr>
        </p:nvPicPr>
        <p:blipFill>
          <a:blip r:embed="rId2" cstate="print"/>
          <a:stretch>
            <a:fillRect/>
          </a:stretch>
        </p:blipFill>
        <p:spPr>
          <a:xfrm>
            <a:off x="3048000" y="2362200"/>
            <a:ext cx="3200400" cy="25908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772912"/>
          </a:xfrm>
        </p:spPr>
        <p:txBody>
          <a:bodyPr>
            <a:normAutofit fontScale="90000"/>
          </a:bodyPr>
          <a:lstStyle/>
          <a:p>
            <a:r>
              <a:rPr lang="en-US" sz="2400" dirty="0">
                <a:solidFill>
                  <a:srgbClr val="002060"/>
                </a:solidFill>
              </a:rPr>
              <a:t>B. Why Do People Study Microbiology?</a:t>
            </a:r>
            <a:br>
              <a:rPr lang="en-US" sz="2400" dirty="0">
                <a:solidFill>
                  <a:srgbClr val="002060"/>
                </a:solidFill>
              </a:rPr>
            </a:br>
            <a:br>
              <a:rPr lang="en-US" sz="2400" dirty="0">
                <a:solidFill>
                  <a:srgbClr val="002060"/>
                </a:solidFill>
              </a:rPr>
            </a:br>
            <a:r>
              <a:rPr lang="en-US" sz="2400" dirty="0">
                <a:solidFill>
                  <a:srgbClr val="002060"/>
                </a:solidFill>
              </a:rPr>
              <a:t>	</a:t>
            </a:r>
            <a:r>
              <a:rPr lang="en-US" sz="2400" dirty="0">
                <a:solidFill>
                  <a:schemeClr val="tx1"/>
                </a:solidFill>
              </a:rPr>
              <a:t>1.  Should our goal be to eliminate all microbes from the 			planet?</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		</a:t>
            </a:r>
            <a:r>
              <a:rPr lang="en-US" sz="2400" dirty="0">
                <a:solidFill>
                  <a:srgbClr val="FF0000"/>
                </a:solidFill>
              </a:rPr>
              <a:t>If we eliminated our </a:t>
            </a:r>
            <a:r>
              <a:rPr lang="en-US" sz="2400" b="1" u="sng" dirty="0">
                <a:solidFill>
                  <a:srgbClr val="FF0000"/>
                </a:solidFill>
              </a:rPr>
              <a:t>normal bacterial flora </a:t>
            </a:r>
            <a:r>
              <a:rPr lang="en-US" sz="2400" dirty="0">
                <a:solidFill>
                  <a:srgbClr val="FF0000"/>
                </a:solidFill>
              </a:rPr>
              <a:t>would 				there be a consequence?</a:t>
            </a:r>
            <a:br>
              <a:rPr lang="en-US" sz="2400" dirty="0">
                <a:solidFill>
                  <a:srgbClr val="FF0000"/>
                </a:solidFill>
              </a:rPr>
            </a:br>
            <a:br>
              <a:rPr lang="en-US" sz="2400" dirty="0">
                <a:solidFill>
                  <a:srgbClr val="FF0000"/>
                </a:solidFill>
              </a:rPr>
            </a:br>
            <a:r>
              <a:rPr lang="en-US" sz="2400" dirty="0">
                <a:solidFill>
                  <a:srgbClr val="FF0000"/>
                </a:solidFill>
              </a:rPr>
              <a:t>		If we eliminated </a:t>
            </a:r>
            <a:r>
              <a:rPr lang="en-US" sz="2400" b="1" u="sng" dirty="0">
                <a:solidFill>
                  <a:srgbClr val="FF0000"/>
                </a:solidFill>
              </a:rPr>
              <a:t>saprophytic bacteria and fungi</a:t>
            </a:r>
            <a:r>
              <a:rPr lang="en-US" sz="2400" dirty="0">
                <a:solidFill>
                  <a:srgbClr val="FF0000"/>
                </a:solidFill>
              </a:rPr>
              <a:t>, 				would there be a consequence?</a:t>
            </a:r>
            <a:br>
              <a:rPr lang="en-US" sz="2400" dirty="0">
                <a:solidFill>
                  <a:srgbClr val="FF0000"/>
                </a:solidFill>
              </a:rPr>
            </a:br>
            <a:br>
              <a:rPr lang="en-US" sz="2400" dirty="0">
                <a:solidFill>
                  <a:srgbClr val="FF0000"/>
                </a:solidFill>
              </a:rPr>
            </a:br>
            <a:r>
              <a:rPr lang="en-US" sz="2400" dirty="0">
                <a:solidFill>
                  <a:srgbClr val="FF0000"/>
                </a:solidFill>
              </a:rPr>
              <a:t>		</a:t>
            </a:r>
            <a:r>
              <a:rPr lang="en-US" sz="2400" dirty="0">
                <a:solidFill>
                  <a:schemeClr val="tx1"/>
                </a:solidFill>
              </a:rPr>
              <a:t>People have studied microbes out of curiosity to find out 		why they are here and what they do;  in so doing, we 			have found out that life on our planet depends upon 			microbes.</a:t>
            </a:r>
            <a:br>
              <a:rPr lang="en-US" sz="2400" dirty="0">
                <a:solidFill>
                  <a:srgbClr val="FF0000"/>
                </a:solidFill>
              </a:rPr>
            </a:br>
            <a:br>
              <a:rPr lang="en-US" sz="2400" dirty="0">
                <a:solidFill>
                  <a:srgbClr val="FF0000"/>
                </a:solidFill>
              </a:rPr>
            </a:br>
            <a:endParaRPr lang="en-US" sz="2400" dirty="0">
              <a:solidFill>
                <a:srgbClr val="00206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391912"/>
          </a:xfrm>
        </p:spPr>
        <p:txBody>
          <a:bodyPr>
            <a:normAutofit fontScale="90000"/>
          </a:bodyPr>
          <a:lstStyle/>
          <a:p>
            <a:r>
              <a:rPr lang="en-US" sz="2400" dirty="0">
                <a:solidFill>
                  <a:schemeClr val="tx1"/>
                </a:solidFill>
              </a:rPr>
              <a:t>Koch’s Postulates- a method of determining the </a:t>
            </a:r>
            <a:r>
              <a:rPr lang="en-US" sz="2400" i="1" dirty="0">
                <a:solidFill>
                  <a:srgbClr val="FF0000"/>
                </a:solidFill>
              </a:rPr>
              <a:t>etiologic</a:t>
            </a:r>
            <a:r>
              <a:rPr lang="en-US" sz="2400" dirty="0">
                <a:solidFill>
                  <a:schemeClr val="tx1"/>
                </a:solidFill>
              </a:rPr>
              <a:t> agent</a:t>
            </a:r>
            <a:br>
              <a:rPr lang="en-US" sz="2400" dirty="0">
                <a:solidFill>
                  <a:schemeClr val="tx1"/>
                </a:solidFill>
              </a:rPr>
            </a:br>
            <a:r>
              <a:rPr lang="en-US" sz="2400" dirty="0">
                <a:solidFill>
                  <a:schemeClr val="tx1"/>
                </a:solidFill>
              </a:rPr>
              <a:t>  			of infectious diseases.</a:t>
            </a:r>
            <a:br>
              <a:rPr lang="en-US" sz="2400" dirty="0">
                <a:solidFill>
                  <a:schemeClr val="tx1"/>
                </a:solidFill>
              </a:rPr>
            </a:br>
            <a:br>
              <a:rPr lang="en-US" sz="2400" dirty="0">
                <a:solidFill>
                  <a:schemeClr val="tx1"/>
                </a:solidFill>
              </a:rPr>
            </a:br>
            <a:r>
              <a:rPr lang="en-US" sz="2000" dirty="0">
                <a:solidFill>
                  <a:schemeClr val="tx1"/>
                </a:solidFill>
              </a:rPr>
              <a:t>1.  The suspected etiologic agent must be found in every case of the disease and be 	absent in healthy hosts.</a:t>
            </a:r>
            <a:br>
              <a:rPr lang="en-US" sz="2000" dirty="0">
                <a:solidFill>
                  <a:schemeClr val="tx1"/>
                </a:solidFill>
              </a:rPr>
            </a:br>
            <a:br>
              <a:rPr lang="en-US" sz="2000" dirty="0">
                <a:solidFill>
                  <a:schemeClr val="tx1"/>
                </a:solidFill>
              </a:rPr>
            </a:br>
            <a:r>
              <a:rPr lang="en-US" sz="2000" dirty="0">
                <a:solidFill>
                  <a:schemeClr val="tx1"/>
                </a:solidFill>
              </a:rPr>
              <a:t>2.  The suspected etiologic agent must be isolated in pure culture and identified.</a:t>
            </a:r>
            <a:br>
              <a:rPr lang="en-US" sz="2000" dirty="0">
                <a:solidFill>
                  <a:schemeClr val="tx1"/>
                </a:solidFill>
              </a:rPr>
            </a:br>
            <a:r>
              <a:rPr lang="en-US" sz="2000" dirty="0">
                <a:solidFill>
                  <a:schemeClr val="tx1"/>
                </a:solidFill>
              </a:rPr>
              <a:t>	</a:t>
            </a:r>
            <a:br>
              <a:rPr lang="en-US" sz="2000" dirty="0">
                <a:solidFill>
                  <a:schemeClr val="tx1"/>
                </a:solidFill>
              </a:rPr>
            </a:br>
            <a:r>
              <a:rPr lang="en-US" sz="2000" dirty="0">
                <a:solidFill>
                  <a:schemeClr val="tx1"/>
                </a:solidFill>
              </a:rPr>
              <a:t>3.  The suspected etiologic agent when inoculated into a healthy susceptible host must 	come down with the same disease as in step 1.</a:t>
            </a:r>
            <a:br>
              <a:rPr lang="en-US" sz="2000" dirty="0">
                <a:solidFill>
                  <a:schemeClr val="tx1"/>
                </a:solidFill>
              </a:rPr>
            </a:br>
            <a:br>
              <a:rPr lang="en-US" sz="2000" dirty="0">
                <a:solidFill>
                  <a:schemeClr val="tx1"/>
                </a:solidFill>
              </a:rPr>
            </a:br>
            <a:r>
              <a:rPr lang="en-US" sz="2000" dirty="0">
                <a:solidFill>
                  <a:schemeClr val="tx1"/>
                </a:solidFill>
              </a:rPr>
              <a:t>4.  The same etiologic agent from step 2 must be isolated and identified in the second 	diseased animal.</a:t>
            </a:r>
            <a:br>
              <a:rPr lang="en-US" sz="2000" dirty="0">
                <a:solidFill>
                  <a:schemeClr val="tx1"/>
                </a:solidFill>
              </a:rPr>
            </a:br>
            <a:br>
              <a:rPr lang="en-US" sz="2000" dirty="0">
                <a:solidFill>
                  <a:schemeClr val="tx1"/>
                </a:solidFill>
              </a:rPr>
            </a:br>
            <a:r>
              <a:rPr lang="en-US" sz="2000" dirty="0">
                <a:solidFill>
                  <a:schemeClr val="tx1"/>
                </a:solidFill>
              </a:rPr>
              <a:t>	Koch proved that bacteria do cause infection and disease AND with his 		postulates developed a method to identify which bacteria cause each 	infectious disease.</a:t>
            </a:r>
            <a:br>
              <a:rPr lang="en-US" sz="2000" dirty="0">
                <a:solidFill>
                  <a:schemeClr val="tx1"/>
                </a:solidFill>
              </a:rPr>
            </a:br>
            <a:br>
              <a:rPr lang="en-US" sz="2000" dirty="0">
                <a:solidFill>
                  <a:schemeClr val="tx1"/>
                </a:solidFill>
              </a:rPr>
            </a:br>
            <a:endParaRPr lang="en-US" sz="2400" dirty="0">
              <a:solidFill>
                <a:schemeClr val="tx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134112"/>
          </a:xfrm>
        </p:spPr>
        <p:txBody>
          <a:bodyPr>
            <a:normAutofit fontScale="90000"/>
          </a:bodyPr>
          <a:lstStyle/>
          <a:p>
            <a:endParaRPr lang="en-US" dirty="0"/>
          </a:p>
        </p:txBody>
      </p:sp>
      <p:pic>
        <p:nvPicPr>
          <p:cNvPr id="5" name="Content Placeholder 4" descr="postulates.jpg"/>
          <p:cNvPicPr>
            <a:picLocks noGrp="1" noChangeAspect="1"/>
          </p:cNvPicPr>
          <p:nvPr>
            <p:ph idx="1"/>
          </p:nvPr>
        </p:nvPicPr>
        <p:blipFill>
          <a:blip r:embed="rId2"/>
          <a:stretch>
            <a:fillRect/>
          </a:stretch>
        </p:blipFill>
        <p:spPr>
          <a:xfrm>
            <a:off x="1524000" y="457200"/>
            <a:ext cx="6172200" cy="5257800"/>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468112"/>
          </a:xfrm>
        </p:spPr>
        <p:txBody>
          <a:bodyPr>
            <a:normAutofit fontScale="90000"/>
          </a:bodyPr>
          <a:lstStyle/>
          <a:p>
            <a:r>
              <a:rPr lang="en-US" sz="2800" dirty="0">
                <a:solidFill>
                  <a:schemeClr val="tx1"/>
                </a:solidFill>
              </a:rPr>
              <a:t>Koch and his colleagues also contributed other advances in the microbiology laboratory including:</a:t>
            </a:r>
            <a:br>
              <a:rPr lang="en-US" sz="2800" dirty="0">
                <a:solidFill>
                  <a:schemeClr val="tx1"/>
                </a:solidFill>
              </a:rPr>
            </a:br>
            <a:br>
              <a:rPr lang="en-US" sz="2800" dirty="0">
                <a:solidFill>
                  <a:schemeClr val="tx1"/>
                </a:solidFill>
              </a:rPr>
            </a:br>
            <a:r>
              <a:rPr lang="en-US" sz="2400" dirty="0">
                <a:solidFill>
                  <a:schemeClr val="tx1"/>
                </a:solidFill>
              </a:rPr>
              <a:t>	a) simple staining techniques were developed to see bacteria</a:t>
            </a:r>
            <a:br>
              <a:rPr lang="en-US" sz="2400" dirty="0">
                <a:solidFill>
                  <a:schemeClr val="tx1"/>
                </a:solidFill>
              </a:rPr>
            </a:br>
            <a:r>
              <a:rPr lang="en-US" sz="2400" dirty="0">
                <a:solidFill>
                  <a:schemeClr val="tx1"/>
                </a:solidFill>
              </a:rPr>
              <a:t>	b) the first photographs of bacteria in diseased tissue were taken</a:t>
            </a:r>
            <a:br>
              <a:rPr lang="en-US" sz="2400" dirty="0">
                <a:solidFill>
                  <a:schemeClr val="tx1"/>
                </a:solidFill>
              </a:rPr>
            </a:br>
            <a:r>
              <a:rPr lang="en-US" sz="2400" dirty="0">
                <a:solidFill>
                  <a:schemeClr val="tx1"/>
                </a:solidFill>
              </a:rPr>
              <a:t>	c) the use of steam was first used to sterilize media</a:t>
            </a:r>
            <a:br>
              <a:rPr lang="en-US" sz="2400" dirty="0">
                <a:solidFill>
                  <a:schemeClr val="tx1"/>
                </a:solidFill>
              </a:rPr>
            </a:br>
            <a:r>
              <a:rPr lang="en-US" sz="2400" dirty="0">
                <a:solidFill>
                  <a:schemeClr val="tx1"/>
                </a:solidFill>
              </a:rPr>
              <a:t>	d) the use of agar was first used to solidify bacterial </a:t>
            </a:r>
            <a:r>
              <a:rPr lang="en-US" sz="2400">
                <a:solidFill>
                  <a:schemeClr val="tx1"/>
                </a:solidFill>
              </a:rPr>
              <a:t>growth 			media</a:t>
            </a:r>
            <a:br>
              <a:rPr lang="en-US" sz="2400" dirty="0">
                <a:solidFill>
                  <a:schemeClr val="tx1"/>
                </a:solidFill>
              </a:rPr>
            </a:br>
            <a:r>
              <a:rPr lang="en-US" sz="2400" dirty="0">
                <a:solidFill>
                  <a:schemeClr val="tx1"/>
                </a:solidFill>
              </a:rPr>
              <a:t>	e) aseptic transfer of bacteria using platinum wires was </a:t>
            </a:r>
            <a:r>
              <a:rPr lang="en-US" sz="2400">
                <a:solidFill>
                  <a:schemeClr val="tx1"/>
                </a:solidFill>
              </a:rPr>
              <a:t>first 			proposed</a:t>
            </a:r>
            <a:br>
              <a:rPr lang="en-US" sz="2400" dirty="0">
                <a:solidFill>
                  <a:schemeClr val="tx1"/>
                </a:solidFill>
              </a:rPr>
            </a:br>
            <a:r>
              <a:rPr lang="en-US" sz="2400" dirty="0">
                <a:solidFill>
                  <a:schemeClr val="tx1"/>
                </a:solidFill>
              </a:rPr>
              <a:t>	f) the use of the Petri dish </a:t>
            </a:r>
            <a:r>
              <a:rPr lang="en-US" sz="2400">
                <a:solidFill>
                  <a:schemeClr val="tx1"/>
                </a:solidFill>
              </a:rPr>
              <a:t>was started</a:t>
            </a:r>
            <a:br>
              <a:rPr lang="en-US" sz="2400">
                <a:solidFill>
                  <a:schemeClr val="tx1"/>
                </a:solidFill>
              </a:rPr>
            </a:br>
            <a:br>
              <a:rPr lang="en-US" sz="2400">
                <a:solidFill>
                  <a:schemeClr val="tx1"/>
                </a:solidFill>
              </a:rPr>
            </a:br>
            <a:br>
              <a:rPr lang="en-US" sz="2800" dirty="0">
                <a:solidFill>
                  <a:schemeClr val="tx1"/>
                </a:solidFill>
              </a:rPr>
            </a:br>
            <a:br>
              <a:rPr lang="en-US" sz="2800" dirty="0">
                <a:solidFill>
                  <a:schemeClr val="tx1"/>
                </a:solidFill>
              </a:rPr>
            </a:br>
            <a:endParaRPr lang="en-US" sz="2800" dirty="0">
              <a:solidFill>
                <a:schemeClr val="tx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tx1"/>
                </a:solidFill>
              </a:rPr>
              <a:t>In 1884, Christian Gram (Denmark) developed the Gram stain.</a:t>
            </a:r>
          </a:p>
        </p:txBody>
      </p:sp>
      <p:pic>
        <p:nvPicPr>
          <p:cNvPr id="4" name="Content Placeholder 3" descr="220px-Gram_stain_01.jpg"/>
          <p:cNvPicPr>
            <a:picLocks noGrp="1" noChangeAspect="1"/>
          </p:cNvPicPr>
          <p:nvPr>
            <p:ph idx="1"/>
          </p:nvPr>
        </p:nvPicPr>
        <p:blipFill>
          <a:blip r:embed="rId2" cstate="print"/>
          <a:stretch>
            <a:fillRect/>
          </a:stretch>
        </p:blipFill>
        <p:spPr>
          <a:xfrm>
            <a:off x="2895600" y="2133600"/>
            <a:ext cx="3124200" cy="2971800"/>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tx1"/>
                </a:solidFill>
              </a:rPr>
              <a:t>In 1892, Dmitri Ivanovski (Russia) discovered the Tobacco Mosaic virus.</a:t>
            </a:r>
          </a:p>
        </p:txBody>
      </p:sp>
      <p:pic>
        <p:nvPicPr>
          <p:cNvPr id="4" name="Content Placeholder 3" descr="tobacco_mosaic_virus.jpg"/>
          <p:cNvPicPr>
            <a:picLocks noGrp="1" noChangeAspect="1"/>
          </p:cNvPicPr>
          <p:nvPr>
            <p:ph idx="1"/>
          </p:nvPr>
        </p:nvPicPr>
        <p:blipFill>
          <a:blip r:embed="rId2" cstate="print"/>
          <a:stretch>
            <a:fillRect/>
          </a:stretch>
        </p:blipFill>
        <p:spPr>
          <a:xfrm>
            <a:off x="2586037" y="2133600"/>
            <a:ext cx="3971925" cy="3444081"/>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315712"/>
          </a:xfrm>
        </p:spPr>
        <p:txBody>
          <a:bodyPr>
            <a:normAutofit/>
          </a:bodyPr>
          <a:lstStyle/>
          <a:p>
            <a:pPr algn="ctr"/>
            <a:r>
              <a:rPr lang="en-US" sz="2800" dirty="0">
                <a:solidFill>
                  <a:schemeClr val="tx1"/>
                </a:solidFill>
              </a:rPr>
              <a:t>With the proof of the Germ Theory of Disease, the next step in microbiology was to understand how this information could be used to prevent disease in clinical settings.</a:t>
            </a:r>
            <a:br>
              <a:rPr lang="en-US" sz="2800" dirty="0">
                <a:solidFill>
                  <a:schemeClr val="tx1"/>
                </a:solidFill>
              </a:rPr>
            </a:br>
            <a:br>
              <a:rPr lang="en-US" sz="2800" dirty="0">
                <a:solidFill>
                  <a:schemeClr val="tx1"/>
                </a:solidFill>
              </a:rPr>
            </a:br>
            <a:br>
              <a:rPr lang="en-US" sz="2800" dirty="0">
                <a:solidFill>
                  <a:schemeClr val="tx1"/>
                </a:solidFill>
              </a:rPr>
            </a:br>
            <a:br>
              <a:rPr lang="en-US" sz="2800" dirty="0">
                <a:solidFill>
                  <a:schemeClr val="tx1"/>
                </a:solidFill>
              </a:rPr>
            </a:br>
            <a:br>
              <a:rPr lang="en-US" sz="2800" dirty="0">
                <a:solidFill>
                  <a:schemeClr val="tx1"/>
                </a:solidFill>
              </a:rPr>
            </a:br>
            <a:br>
              <a:rPr lang="en-US" sz="2800" dirty="0">
                <a:solidFill>
                  <a:schemeClr val="tx1"/>
                </a:solidFill>
              </a:rPr>
            </a:br>
            <a:endParaRPr lang="en-US" sz="2800" dirty="0">
              <a:solidFill>
                <a:schemeClr val="tx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a:solidFill>
                  <a:schemeClr val="tx1"/>
                </a:solidFill>
              </a:rPr>
              <a:t>Edward Jenner (England) – in the late 1700’s he developed the first vaccine known in the western world; the vaccine he developed protected people from smallpox.</a:t>
            </a:r>
          </a:p>
        </p:txBody>
      </p:sp>
      <p:pic>
        <p:nvPicPr>
          <p:cNvPr id="5" name="Content Placeholder 4" descr="jenner.jpg"/>
          <p:cNvPicPr>
            <a:picLocks noGrp="1" noChangeAspect="1"/>
          </p:cNvPicPr>
          <p:nvPr>
            <p:ph idx="1"/>
          </p:nvPr>
        </p:nvPicPr>
        <p:blipFill>
          <a:blip r:embed="rId2" cstate="print"/>
          <a:stretch>
            <a:fillRect/>
          </a:stretch>
        </p:blipFill>
        <p:spPr>
          <a:xfrm>
            <a:off x="2905125" y="2029619"/>
            <a:ext cx="3333750" cy="4200525"/>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658112"/>
          </a:xfrm>
        </p:spPr>
        <p:txBody>
          <a:bodyPr>
            <a:normAutofit fontScale="90000"/>
          </a:bodyPr>
          <a:lstStyle/>
          <a:p>
            <a:r>
              <a:rPr lang="en-US" sz="2800" dirty="0" err="1">
                <a:solidFill>
                  <a:schemeClr val="tx1"/>
                </a:solidFill>
              </a:rPr>
              <a:t>Ignaz</a:t>
            </a:r>
            <a:r>
              <a:rPr lang="en-US" sz="2800" dirty="0">
                <a:solidFill>
                  <a:schemeClr val="tx1"/>
                </a:solidFill>
              </a:rPr>
              <a:t> </a:t>
            </a:r>
            <a:r>
              <a:rPr lang="en-US" sz="2800" dirty="0" err="1">
                <a:solidFill>
                  <a:schemeClr val="tx1"/>
                </a:solidFill>
              </a:rPr>
              <a:t>Semmelweis</a:t>
            </a:r>
            <a:r>
              <a:rPr lang="en-US" sz="2800" dirty="0">
                <a:solidFill>
                  <a:schemeClr val="tx1"/>
                </a:solidFill>
              </a:rPr>
              <a:t> (Austria) – in the mid 1800’s he was perplexed over the high numbers of cases or puerperal fever in mothers of newborn babies;  he hypothesized that perhaps the doctors delivering the babies should WASH THEIR HANDS!!</a:t>
            </a:r>
          </a:p>
        </p:txBody>
      </p:sp>
      <p:pic>
        <p:nvPicPr>
          <p:cNvPr id="4" name="Content Placeholder 3" descr="handwashing.jpg"/>
          <p:cNvPicPr>
            <a:picLocks noGrp="1" noChangeAspect="1"/>
          </p:cNvPicPr>
          <p:nvPr>
            <p:ph idx="1"/>
          </p:nvPr>
        </p:nvPicPr>
        <p:blipFill>
          <a:blip r:embed="rId2" cstate="print"/>
          <a:stretch>
            <a:fillRect/>
          </a:stretch>
        </p:blipFill>
        <p:spPr>
          <a:xfrm>
            <a:off x="3048000" y="2986881"/>
            <a:ext cx="3048000" cy="2286000"/>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solidFill>
                  <a:schemeClr val="tx1"/>
                </a:solidFill>
              </a:rPr>
              <a:t>Joseph Lister (England) – in the mid 1800’s he was the founder of antiseptic surgery and the use of antiseptics in health care.</a:t>
            </a:r>
          </a:p>
        </p:txBody>
      </p:sp>
      <p:pic>
        <p:nvPicPr>
          <p:cNvPr id="4" name="Content Placeholder 3" descr="earlysurgery lister.jpg"/>
          <p:cNvPicPr>
            <a:picLocks noGrp="1" noChangeAspect="1"/>
          </p:cNvPicPr>
          <p:nvPr>
            <p:ph idx="1"/>
          </p:nvPr>
        </p:nvPicPr>
        <p:blipFill>
          <a:blip r:embed="rId2" cstate="print"/>
          <a:stretch>
            <a:fillRect/>
          </a:stretch>
        </p:blipFill>
        <p:spPr>
          <a:xfrm>
            <a:off x="1828800" y="2288381"/>
            <a:ext cx="5486400" cy="3683000"/>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solidFill>
                  <a:schemeClr val="tx1"/>
                </a:solidFill>
              </a:rPr>
              <a:t>Florence Nightingale (England) in the mid 1800’s she introduced cleanliness and other antiseptic techniques to nursing practice and started nursing education.</a:t>
            </a:r>
          </a:p>
        </p:txBody>
      </p:sp>
      <p:pic>
        <p:nvPicPr>
          <p:cNvPr id="4" name="Content Placeholder 3" descr="nightingale.jpg"/>
          <p:cNvPicPr>
            <a:picLocks noGrp="1" noChangeAspect="1"/>
          </p:cNvPicPr>
          <p:nvPr>
            <p:ph idx="1"/>
          </p:nvPr>
        </p:nvPicPr>
        <p:blipFill>
          <a:blip r:embed="rId2" cstate="print"/>
          <a:stretch>
            <a:fillRect/>
          </a:stretch>
        </p:blipFill>
        <p:spPr>
          <a:xfrm>
            <a:off x="1965772" y="1935163"/>
            <a:ext cx="5212456" cy="416083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a:bodyPr>
          <a:lstStyle/>
          <a:p>
            <a:r>
              <a:rPr lang="en-US" sz="2400" dirty="0">
                <a:solidFill>
                  <a:schemeClr val="tx1"/>
                </a:solidFill>
              </a:rPr>
              <a:t>	2.  People study microbiology because it has practical </a:t>
            </a:r>
            <a:r>
              <a:rPr lang="en-US" sz="2400" dirty="0">
                <a:solidFill>
                  <a:srgbClr val="00B050"/>
                </a:solidFill>
              </a:rPr>
              <a:t>$$$$ </a:t>
            </a:r>
            <a:r>
              <a:rPr lang="en-US" sz="2400" dirty="0">
                <a:solidFill>
                  <a:schemeClr val="tx1"/>
                </a:solidFill>
              </a:rPr>
              <a:t>		applications in industry </a:t>
            </a:r>
            <a:r>
              <a:rPr lang="en-US" sz="2400" dirty="0">
                <a:solidFill>
                  <a:srgbClr val="00B050"/>
                </a:solidFill>
              </a:rPr>
              <a:t>$$$$</a:t>
            </a:r>
            <a:r>
              <a:rPr lang="en-US" sz="2400" dirty="0">
                <a:solidFill>
                  <a:schemeClr val="tx1"/>
                </a:solidFill>
              </a:rPr>
              <a:t>.</a:t>
            </a:r>
            <a:br>
              <a:rPr lang="en-US" sz="2400" dirty="0">
                <a:solidFill>
                  <a:schemeClr val="tx1"/>
                </a:solidFill>
              </a:rPr>
            </a:br>
            <a:br>
              <a:rPr lang="en-US" sz="2400" dirty="0">
                <a:solidFill>
                  <a:schemeClr val="tx1"/>
                </a:solidFill>
              </a:rPr>
            </a:br>
            <a:r>
              <a:rPr lang="en-US" sz="2400" dirty="0">
                <a:solidFill>
                  <a:schemeClr val="tx1"/>
                </a:solidFill>
              </a:rPr>
              <a:t>		The Food Preparation Industry- packaged, 					processed and restaurant foods companies </a:t>
            </a:r>
            <a:br>
              <a:rPr lang="en-US" sz="2400" dirty="0">
                <a:solidFill>
                  <a:schemeClr val="tx1"/>
                </a:solidFill>
              </a:rPr>
            </a:br>
            <a:r>
              <a:rPr lang="en-US" sz="2400" dirty="0">
                <a:solidFill>
                  <a:schemeClr val="tx1"/>
                </a:solidFill>
              </a:rPr>
              <a:t>			are all interested in knowing how microbes</a:t>
            </a:r>
            <a:br>
              <a:rPr lang="en-US" sz="2400" dirty="0">
                <a:solidFill>
                  <a:schemeClr val="tx1"/>
                </a:solidFill>
              </a:rPr>
            </a:br>
            <a:r>
              <a:rPr lang="en-US" sz="2400" dirty="0">
                <a:solidFill>
                  <a:schemeClr val="tx1"/>
                </a:solidFill>
              </a:rPr>
              <a:t>			will affect their food and the people who </a:t>
            </a:r>
            <a:br>
              <a:rPr lang="en-US" sz="2400" dirty="0">
                <a:solidFill>
                  <a:schemeClr val="tx1"/>
                </a:solidFill>
              </a:rPr>
            </a:br>
            <a:r>
              <a:rPr lang="en-US" sz="2400" dirty="0">
                <a:solidFill>
                  <a:schemeClr val="tx1"/>
                </a:solidFill>
              </a:rPr>
              <a:t>			eat it.</a:t>
            </a: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r>
              <a:rPr lang="en-US" sz="2400" dirty="0">
                <a:solidFill>
                  <a:schemeClr val="tx1"/>
                </a:solidFill>
              </a:rPr>
              <a:t>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solidFill>
                  <a:schemeClr val="tx1"/>
                </a:solidFill>
              </a:rPr>
              <a:t>John Snow (England) – in the mid 1800’s he mapped the cases of cholera in London and started the studies of infection control and epidemiology.</a:t>
            </a:r>
          </a:p>
        </p:txBody>
      </p:sp>
      <p:pic>
        <p:nvPicPr>
          <p:cNvPr id="4" name="Content Placeholder 3" descr="john snow map.jpg"/>
          <p:cNvPicPr>
            <a:picLocks noGrp="1" noChangeAspect="1"/>
          </p:cNvPicPr>
          <p:nvPr>
            <p:ph idx="1"/>
          </p:nvPr>
        </p:nvPicPr>
        <p:blipFill>
          <a:blip r:embed="rId2" cstate="print"/>
          <a:stretch>
            <a:fillRect/>
          </a:stretch>
        </p:blipFill>
        <p:spPr>
          <a:xfrm>
            <a:off x="2143125" y="1981200"/>
            <a:ext cx="4857750" cy="3428999"/>
          </a:xfr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391912"/>
          </a:xfrm>
        </p:spPr>
        <p:txBody>
          <a:bodyPr>
            <a:normAutofit/>
          </a:bodyPr>
          <a:lstStyle/>
          <a:p>
            <a:pPr algn="ctr"/>
            <a:r>
              <a:rPr lang="en-US" sz="2800" dirty="0">
                <a:solidFill>
                  <a:schemeClr val="tx1"/>
                </a:solidFill>
              </a:rPr>
              <a:t>Also knowing that microbes cause diseases, </a:t>
            </a:r>
            <a:br>
              <a:rPr lang="en-US" sz="2800" dirty="0">
                <a:solidFill>
                  <a:schemeClr val="tx1"/>
                </a:solidFill>
              </a:rPr>
            </a:br>
            <a:r>
              <a:rPr lang="en-US" sz="2800" dirty="0">
                <a:solidFill>
                  <a:schemeClr val="tx1"/>
                </a:solidFill>
              </a:rPr>
              <a:t>microbiologists and physicians began to work to develop</a:t>
            </a:r>
            <a:br>
              <a:rPr lang="en-US" sz="2800" dirty="0">
                <a:solidFill>
                  <a:schemeClr val="tx1"/>
                </a:solidFill>
              </a:rPr>
            </a:br>
            <a:r>
              <a:rPr lang="en-US" sz="2800" dirty="0">
                <a:solidFill>
                  <a:schemeClr val="tx1"/>
                </a:solidFill>
              </a:rPr>
              <a:t>chemotherapeutic agents to selectively destroy bacteria</a:t>
            </a:r>
            <a:br>
              <a:rPr lang="en-US" sz="2800" dirty="0">
                <a:solidFill>
                  <a:schemeClr val="tx1"/>
                </a:solidFill>
              </a:rPr>
            </a:br>
            <a:r>
              <a:rPr lang="en-US" sz="2800" dirty="0">
                <a:solidFill>
                  <a:schemeClr val="tx1"/>
                </a:solidFill>
              </a:rPr>
              <a:t>to treat humans with infectious diseases.</a:t>
            </a:r>
            <a:br>
              <a:rPr lang="en-US" sz="2800" dirty="0">
                <a:solidFill>
                  <a:schemeClr val="tx1"/>
                </a:solidFill>
              </a:rPr>
            </a:br>
            <a:br>
              <a:rPr lang="en-US" sz="2800" dirty="0">
                <a:solidFill>
                  <a:schemeClr val="tx1"/>
                </a:solidFill>
              </a:rPr>
            </a:br>
            <a:br>
              <a:rPr lang="en-US" sz="2800" dirty="0">
                <a:solidFill>
                  <a:schemeClr val="tx1"/>
                </a:solidFill>
              </a:rPr>
            </a:br>
            <a:r>
              <a:rPr lang="en-US" sz="2800" dirty="0">
                <a:solidFill>
                  <a:srgbClr val="FF0000"/>
                </a:solidFill>
              </a:rPr>
              <a:t>Selective toxicity </a:t>
            </a:r>
            <a:r>
              <a:rPr lang="en-US" sz="2800" dirty="0">
                <a:solidFill>
                  <a:schemeClr val="tx1"/>
                </a:solidFill>
              </a:rPr>
              <a:t>– the ability to kill infectious organisms without killing the infected human.</a:t>
            </a:r>
            <a:br>
              <a:rPr lang="en-US" sz="2800" dirty="0">
                <a:solidFill>
                  <a:schemeClr val="tx1"/>
                </a:solidFill>
              </a:rPr>
            </a:br>
            <a:br>
              <a:rPr lang="en-US" sz="2800" dirty="0">
                <a:solidFill>
                  <a:schemeClr val="tx1"/>
                </a:solidFill>
              </a:rPr>
            </a:br>
            <a:br>
              <a:rPr lang="en-US" sz="2800" dirty="0">
                <a:solidFill>
                  <a:schemeClr val="tx1"/>
                </a:solidFill>
              </a:rPr>
            </a:br>
            <a:br>
              <a:rPr lang="en-US" sz="2800" dirty="0">
                <a:solidFill>
                  <a:schemeClr val="tx1"/>
                </a:solidFill>
              </a:rPr>
            </a:br>
            <a:endParaRPr lang="en-US" sz="2800" dirty="0">
              <a:solidFill>
                <a:schemeClr val="tx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a:solidFill>
                  <a:schemeClr val="tx1"/>
                </a:solidFill>
              </a:rPr>
              <a:t>Paul Ehrlich (Germany) – in the early 1900’s he began the study of chemotherapy and developed the first lab synthesized drug, used to treat a disease, that was selectively toxic.</a:t>
            </a:r>
          </a:p>
        </p:txBody>
      </p:sp>
      <p:pic>
        <p:nvPicPr>
          <p:cNvPr id="5" name="Content Placeholder 4" descr="erlich.jpg"/>
          <p:cNvPicPr>
            <a:picLocks noGrp="1" noChangeAspect="1"/>
          </p:cNvPicPr>
          <p:nvPr>
            <p:ph idx="1"/>
          </p:nvPr>
        </p:nvPicPr>
        <p:blipFill>
          <a:blip r:embed="rId2" cstate="print"/>
          <a:stretch>
            <a:fillRect/>
          </a:stretch>
        </p:blipFill>
        <p:spPr>
          <a:xfrm>
            <a:off x="1661498" y="1935163"/>
            <a:ext cx="5821004" cy="4389437"/>
          </a:xfr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1"/>
                </a:solidFill>
              </a:rPr>
              <a:t>Alexander Fleming (England) – in 1929, he discovered penicillin, the first true antibiotic.</a:t>
            </a:r>
          </a:p>
        </p:txBody>
      </p:sp>
      <p:pic>
        <p:nvPicPr>
          <p:cNvPr id="4" name="Content Placeholder 3" descr="penicillin.jpg"/>
          <p:cNvPicPr>
            <a:picLocks noGrp="1" noChangeAspect="1"/>
          </p:cNvPicPr>
          <p:nvPr>
            <p:ph idx="1"/>
          </p:nvPr>
        </p:nvPicPr>
        <p:blipFill>
          <a:blip r:embed="rId2" cstate="print"/>
          <a:stretch>
            <a:fillRect/>
          </a:stretch>
        </p:blipFill>
        <p:spPr>
          <a:xfrm>
            <a:off x="2971800" y="2438400"/>
            <a:ext cx="2819399" cy="2514600"/>
          </a:xfr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391912"/>
          </a:xfrm>
        </p:spPr>
        <p:txBody>
          <a:bodyPr>
            <a:normAutofit/>
          </a:bodyPr>
          <a:lstStyle/>
          <a:p>
            <a:pPr algn="ctr"/>
            <a:r>
              <a:rPr lang="en-US" sz="2800" dirty="0">
                <a:solidFill>
                  <a:schemeClr val="tx1"/>
                </a:solidFill>
              </a:rPr>
              <a:t>Today, microbiology is in the modern era and has largely untapped room for exploration in the fields of epidemiology, genetic engineering, immunology, vaccines, bioremediation and in industry.</a:t>
            </a:r>
            <a:br>
              <a:rPr lang="en-US" sz="2800" dirty="0">
                <a:solidFill>
                  <a:schemeClr val="tx1"/>
                </a:solidFill>
              </a:rPr>
            </a:br>
            <a:br>
              <a:rPr lang="en-US" sz="2800" dirty="0">
                <a:solidFill>
                  <a:schemeClr val="tx1"/>
                </a:solidFill>
              </a:rPr>
            </a:br>
            <a:r>
              <a:rPr lang="en-US" sz="2800" dirty="0">
                <a:solidFill>
                  <a:schemeClr val="tx1"/>
                </a:solidFill>
              </a:rPr>
              <a:t>We also must be aware of the dangers associated with some of these advancements as well as the possibilities of using microbes as tools of bioterrorism.</a:t>
            </a:r>
            <a:br>
              <a:rPr lang="en-US" sz="2800" dirty="0">
                <a:solidFill>
                  <a:schemeClr val="tx1"/>
                </a:solidFill>
              </a:rPr>
            </a:br>
            <a:br>
              <a:rPr lang="en-US" sz="2800" dirty="0">
                <a:solidFill>
                  <a:schemeClr val="tx1"/>
                </a:solidFill>
              </a:rPr>
            </a:br>
            <a:br>
              <a:rPr lang="en-US" sz="2800" dirty="0">
                <a:solidFill>
                  <a:schemeClr val="tx1"/>
                </a:solidFill>
              </a:rPr>
            </a:br>
            <a:br>
              <a:rPr lang="en-US" sz="2800" dirty="0">
                <a:solidFill>
                  <a:schemeClr val="tx1"/>
                </a:solidFill>
              </a:rPr>
            </a:br>
            <a:endParaRPr lang="en-US" sz="2800" dirty="0">
              <a:solidFill>
                <a:schemeClr val="tx1"/>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239512"/>
          </a:xfrm>
        </p:spPr>
        <p:txBody>
          <a:bodyPr>
            <a:normAutofit/>
          </a:bodyPr>
          <a:lstStyle/>
          <a:p>
            <a:pPr algn="ctr"/>
            <a:r>
              <a:rPr lang="en-US" sz="3600" dirty="0">
                <a:solidFill>
                  <a:srgbClr val="7030A0"/>
                </a:solidFill>
              </a:rPr>
              <a:t>EPIDEMIOLOGY</a:t>
            </a:r>
            <a:br>
              <a:rPr lang="en-US" sz="3600" dirty="0">
                <a:solidFill>
                  <a:srgbClr val="7030A0"/>
                </a:solidFill>
              </a:rPr>
            </a:br>
            <a:br>
              <a:rPr lang="en-US" sz="3600" dirty="0">
                <a:solidFill>
                  <a:srgbClr val="7030A0"/>
                </a:solidFill>
              </a:rPr>
            </a:br>
            <a:r>
              <a:rPr lang="en-US" sz="2800" dirty="0">
                <a:solidFill>
                  <a:schemeClr val="tx1"/>
                </a:solidFill>
              </a:rPr>
              <a:t>- the study of the effects of disease on populations, the transmission, incidence and frequency of disease.</a:t>
            </a:r>
            <a:br>
              <a:rPr lang="en-US" sz="2800" dirty="0">
                <a:solidFill>
                  <a:schemeClr val="tx1"/>
                </a:solidFill>
              </a:rPr>
            </a:br>
            <a:br>
              <a:rPr lang="en-US" sz="2800" dirty="0">
                <a:solidFill>
                  <a:schemeClr val="tx1"/>
                </a:solidFill>
              </a:rPr>
            </a:br>
            <a:br>
              <a:rPr lang="en-US" sz="2800" dirty="0">
                <a:solidFill>
                  <a:schemeClr val="tx1"/>
                </a:solidFill>
              </a:rPr>
            </a:br>
            <a:br>
              <a:rPr lang="en-US" sz="2800" dirty="0">
                <a:solidFill>
                  <a:schemeClr val="tx1"/>
                </a:solidFill>
              </a:rPr>
            </a:br>
            <a:br>
              <a:rPr lang="en-US" sz="3200" dirty="0">
                <a:solidFill>
                  <a:srgbClr val="7030A0"/>
                </a:solidFill>
              </a:rPr>
            </a:br>
            <a:endParaRPr lang="en-US" sz="3200" dirty="0">
              <a:solidFill>
                <a:srgbClr val="7030A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a:bodyPr>
          <a:lstStyle/>
          <a:p>
            <a:r>
              <a:rPr lang="en-US" sz="2800" dirty="0">
                <a:solidFill>
                  <a:schemeClr val="tx1"/>
                </a:solidFill>
              </a:rPr>
              <a:t>The CDC (Centers for Disease Control and Prevention- 	headquartered in Atlanta) is the main source of 	epidemiologic information in the U.S.  </a:t>
            </a:r>
            <a:br>
              <a:rPr lang="en-US" sz="2800" dirty="0">
                <a:solidFill>
                  <a:schemeClr val="tx1"/>
                </a:solidFill>
              </a:rPr>
            </a:br>
            <a:br>
              <a:rPr lang="en-US" sz="2800" dirty="0">
                <a:solidFill>
                  <a:schemeClr val="tx1"/>
                </a:solidFill>
              </a:rPr>
            </a:br>
            <a:r>
              <a:rPr lang="en-US" sz="2800" dirty="0">
                <a:solidFill>
                  <a:schemeClr val="tx1"/>
                </a:solidFill>
              </a:rPr>
              <a:t>The CDC publishes the MMWR (Morbidity and Mortality 	Weekly Report), which provides information on the 	</a:t>
            </a:r>
            <a:r>
              <a:rPr lang="en-US" sz="2800" dirty="0">
                <a:solidFill>
                  <a:srgbClr val="FF0000"/>
                </a:solidFill>
              </a:rPr>
              <a:t>morbidity </a:t>
            </a:r>
            <a:r>
              <a:rPr lang="en-US" sz="2800" dirty="0">
                <a:solidFill>
                  <a:schemeClr val="tx1"/>
                </a:solidFill>
              </a:rPr>
              <a:t>(sickness) and </a:t>
            </a:r>
            <a:r>
              <a:rPr lang="en-US" sz="2800" dirty="0">
                <a:solidFill>
                  <a:srgbClr val="FF0000"/>
                </a:solidFill>
              </a:rPr>
              <a:t>mortality </a:t>
            </a:r>
            <a:r>
              <a:rPr lang="en-US" sz="2800" dirty="0">
                <a:solidFill>
                  <a:schemeClr val="tx1"/>
                </a:solidFill>
              </a:rPr>
              <a:t>(death) due to 	reportable (notifiable) diseases.</a:t>
            </a:r>
            <a:br>
              <a:rPr lang="en-US" sz="2800" dirty="0">
                <a:solidFill>
                  <a:schemeClr val="tx1"/>
                </a:solidFill>
              </a:rPr>
            </a:br>
            <a:br>
              <a:rPr lang="en-US" sz="2800" dirty="0">
                <a:solidFill>
                  <a:schemeClr val="tx1"/>
                </a:solidFill>
              </a:rPr>
            </a:br>
            <a:br>
              <a:rPr lang="en-US" sz="2800" dirty="0">
                <a:solidFill>
                  <a:schemeClr val="tx1"/>
                </a:solidFill>
              </a:rPr>
            </a:br>
            <a:br>
              <a:rPr lang="en-US" sz="2800" dirty="0">
                <a:solidFill>
                  <a:schemeClr val="tx1"/>
                </a:solidFill>
              </a:rPr>
            </a:br>
            <a:endParaRPr lang="en-US" sz="2800" dirty="0">
              <a:solidFill>
                <a:schemeClr val="tx1"/>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163312"/>
          </a:xfrm>
        </p:spPr>
        <p:txBody>
          <a:bodyPr>
            <a:normAutofit/>
          </a:bodyPr>
          <a:lstStyle/>
          <a:p>
            <a:r>
              <a:rPr lang="en-US" sz="2400" dirty="0">
                <a:solidFill>
                  <a:schemeClr val="tx1"/>
                </a:solidFill>
              </a:rPr>
              <a:t>With reportable diseases there is a phenomenon called the 	</a:t>
            </a:r>
            <a:r>
              <a:rPr lang="en-US" sz="2400" dirty="0">
                <a:solidFill>
                  <a:srgbClr val="FF0000"/>
                </a:solidFill>
              </a:rPr>
              <a:t>ICEBERG EFFECT</a:t>
            </a:r>
            <a:r>
              <a:rPr lang="en-US" sz="2400" dirty="0">
                <a:solidFill>
                  <a:schemeClr val="tx1"/>
                </a:solidFill>
              </a:rPr>
              <a:t>:</a:t>
            </a:r>
            <a:br>
              <a:rPr lang="en-US" sz="2400" dirty="0">
                <a:solidFill>
                  <a:schemeClr val="tx1"/>
                </a:solidFill>
              </a:rPr>
            </a:br>
            <a:br>
              <a:rPr lang="en-US" sz="2400" dirty="0">
                <a:solidFill>
                  <a:schemeClr val="tx1"/>
                </a:solidFill>
              </a:rPr>
            </a:br>
            <a:r>
              <a:rPr lang="en-US" sz="2400" dirty="0">
                <a:solidFill>
                  <a:schemeClr val="tx1"/>
                </a:solidFill>
              </a:rPr>
              <a:t>	- the number of cases of reportable illness in the MMWR is 		assumed to underestimate the real number of 			people in the population with each disease</a:t>
            </a: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endParaRPr lang="en-US" sz="2400" dirty="0">
              <a:solidFill>
                <a:schemeClr val="tx1"/>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239512"/>
          </a:xfrm>
        </p:spPr>
        <p:txBody>
          <a:bodyPr>
            <a:normAutofit fontScale="90000"/>
          </a:bodyPr>
          <a:lstStyle/>
          <a:p>
            <a:r>
              <a:rPr lang="en-US" sz="2800" dirty="0">
                <a:solidFill>
                  <a:schemeClr val="tx1"/>
                </a:solidFill>
              </a:rPr>
              <a:t>Disease outbreaks can be classified by their frequency of </a:t>
            </a:r>
            <a:r>
              <a:rPr lang="en-US" sz="2800" dirty="0" err="1">
                <a:solidFill>
                  <a:schemeClr val="tx1"/>
                </a:solidFill>
              </a:rPr>
              <a:t>occurance</a:t>
            </a:r>
            <a:r>
              <a:rPr lang="en-US" sz="2800" dirty="0">
                <a:solidFill>
                  <a:schemeClr val="tx1"/>
                </a:solidFill>
              </a:rPr>
              <a:t>:</a:t>
            </a:r>
            <a:br>
              <a:rPr lang="en-US" sz="2800" dirty="0">
                <a:solidFill>
                  <a:schemeClr val="tx1"/>
                </a:solidFill>
              </a:rPr>
            </a:br>
            <a:br>
              <a:rPr lang="en-US" sz="2800" dirty="0">
                <a:solidFill>
                  <a:schemeClr val="tx1"/>
                </a:solidFill>
              </a:rPr>
            </a:br>
            <a:r>
              <a:rPr lang="en-US" sz="2800" dirty="0">
                <a:solidFill>
                  <a:schemeClr val="tx1"/>
                </a:solidFill>
              </a:rPr>
              <a:t>	</a:t>
            </a:r>
            <a:r>
              <a:rPr lang="en-US" sz="2400" dirty="0">
                <a:solidFill>
                  <a:srgbClr val="0070C0"/>
                </a:solidFill>
              </a:rPr>
              <a:t>Sporadic</a:t>
            </a:r>
            <a:r>
              <a:rPr lang="en-US" sz="2400" dirty="0">
                <a:solidFill>
                  <a:schemeClr val="tx1"/>
                </a:solidFill>
              </a:rPr>
              <a:t> = a few isolated cases widespread in a population 				that occur in an unpredictable manner</a:t>
            </a:r>
            <a:br>
              <a:rPr lang="en-US" sz="2400" dirty="0">
                <a:solidFill>
                  <a:schemeClr val="tx1"/>
                </a:solidFill>
              </a:rPr>
            </a:br>
            <a:br>
              <a:rPr lang="en-US" sz="2400" dirty="0">
                <a:solidFill>
                  <a:schemeClr val="tx1"/>
                </a:solidFill>
              </a:rPr>
            </a:br>
            <a:r>
              <a:rPr lang="en-US" sz="2400" dirty="0">
                <a:solidFill>
                  <a:schemeClr val="tx1"/>
                </a:solidFill>
              </a:rPr>
              <a:t>	</a:t>
            </a:r>
            <a:r>
              <a:rPr lang="en-US" sz="2400" dirty="0">
                <a:solidFill>
                  <a:srgbClr val="00B050"/>
                </a:solidFill>
              </a:rPr>
              <a:t>Endemic</a:t>
            </a:r>
            <a:r>
              <a:rPr lang="en-US" sz="2400" dirty="0">
                <a:solidFill>
                  <a:schemeClr val="tx1"/>
                </a:solidFill>
              </a:rPr>
              <a:t> = a constant number of cases seen over a long 				period of time in a specific region</a:t>
            </a:r>
            <a:br>
              <a:rPr lang="en-US" sz="2400" dirty="0">
                <a:solidFill>
                  <a:schemeClr val="tx1"/>
                </a:solidFill>
              </a:rPr>
            </a:br>
            <a:br>
              <a:rPr lang="en-US" sz="2400" dirty="0">
                <a:solidFill>
                  <a:schemeClr val="tx1"/>
                </a:solidFill>
              </a:rPr>
            </a:br>
            <a:r>
              <a:rPr lang="en-US" sz="2400" dirty="0">
                <a:solidFill>
                  <a:schemeClr val="tx1"/>
                </a:solidFill>
              </a:rPr>
              <a:t>	</a:t>
            </a:r>
            <a:r>
              <a:rPr lang="en-US" sz="2400" dirty="0">
                <a:solidFill>
                  <a:srgbClr val="FF0000"/>
                </a:solidFill>
              </a:rPr>
              <a:t>Epidemic</a:t>
            </a:r>
            <a:r>
              <a:rPr lang="en-US" sz="2400" dirty="0">
                <a:solidFill>
                  <a:schemeClr val="tx1"/>
                </a:solidFill>
              </a:rPr>
              <a:t> = a drastic increase in the number of cases, beyond 				what is expected for a population</a:t>
            </a:r>
            <a:br>
              <a:rPr lang="en-US" sz="2400" dirty="0">
                <a:solidFill>
                  <a:schemeClr val="tx1"/>
                </a:solidFill>
              </a:rPr>
            </a:br>
            <a:br>
              <a:rPr lang="en-US" sz="2400" dirty="0">
                <a:solidFill>
                  <a:schemeClr val="tx1"/>
                </a:solidFill>
              </a:rPr>
            </a:br>
            <a:r>
              <a:rPr lang="en-US" sz="2400" dirty="0">
                <a:solidFill>
                  <a:schemeClr val="tx1"/>
                </a:solidFill>
              </a:rPr>
              <a:t>	Pandemic = an epidemic that occurs across continents</a:t>
            </a:r>
            <a:br>
              <a:rPr lang="en-US" sz="2400" dirty="0">
                <a:solidFill>
                  <a:schemeClr val="tx1"/>
                </a:solidFill>
              </a:rPr>
            </a:br>
            <a:br>
              <a:rPr lang="en-US" sz="2400" dirty="0">
                <a:solidFill>
                  <a:schemeClr val="tx1"/>
                </a:solidFill>
              </a:rPr>
            </a:br>
            <a:endParaRPr lang="en-US" sz="2400" dirty="0">
              <a:solidFill>
                <a:schemeClr val="tx1"/>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a:bodyPr>
          <a:lstStyle/>
          <a:p>
            <a:r>
              <a:rPr lang="en-US" sz="2800" dirty="0">
                <a:solidFill>
                  <a:schemeClr val="tx1"/>
                </a:solidFill>
              </a:rPr>
              <a:t>Some epidemiologic terms commonly used in medicine:</a:t>
            </a:r>
            <a:br>
              <a:rPr lang="en-US" sz="2800" dirty="0">
                <a:solidFill>
                  <a:schemeClr val="tx1"/>
                </a:solidFill>
              </a:rPr>
            </a:br>
            <a:br>
              <a:rPr lang="en-US" sz="2800" dirty="0">
                <a:solidFill>
                  <a:schemeClr val="tx1"/>
                </a:solidFill>
              </a:rPr>
            </a:br>
            <a:r>
              <a:rPr lang="en-US" sz="2800" dirty="0">
                <a:solidFill>
                  <a:schemeClr val="tx1"/>
                </a:solidFill>
              </a:rPr>
              <a:t>	</a:t>
            </a:r>
            <a:r>
              <a:rPr lang="en-US" sz="2400" dirty="0">
                <a:solidFill>
                  <a:srgbClr val="FF0000"/>
                </a:solidFill>
              </a:rPr>
              <a:t>Symptoms vs. signs </a:t>
            </a:r>
            <a:r>
              <a:rPr lang="en-US" sz="2400" dirty="0">
                <a:solidFill>
                  <a:schemeClr val="tx1"/>
                </a:solidFill>
              </a:rPr>
              <a:t>of disease, are they different things?</a:t>
            </a:r>
            <a:br>
              <a:rPr lang="en-US" sz="2400" dirty="0">
                <a:solidFill>
                  <a:schemeClr val="tx1"/>
                </a:solidFill>
              </a:rPr>
            </a:br>
            <a:br>
              <a:rPr lang="en-US" sz="2400" dirty="0">
                <a:solidFill>
                  <a:schemeClr val="tx1"/>
                </a:solidFill>
              </a:rPr>
            </a:br>
            <a:r>
              <a:rPr lang="en-US" sz="2400" dirty="0">
                <a:solidFill>
                  <a:schemeClr val="tx1"/>
                </a:solidFill>
              </a:rPr>
              <a:t>		Symptoms are the subjective feelings of the patient 			and include:</a:t>
            </a:r>
            <a:br>
              <a:rPr lang="en-US" sz="2400" dirty="0">
                <a:solidFill>
                  <a:schemeClr val="tx1"/>
                </a:solidFill>
              </a:rPr>
            </a:br>
            <a:br>
              <a:rPr lang="en-US" sz="2400" dirty="0">
                <a:solidFill>
                  <a:schemeClr val="tx1"/>
                </a:solidFill>
              </a:rPr>
            </a:br>
            <a:r>
              <a:rPr lang="en-US" sz="2400" dirty="0">
                <a:solidFill>
                  <a:schemeClr val="tx1"/>
                </a:solidFill>
              </a:rPr>
              <a:t>		Signs are the objective findings of medical 					personnel and include:</a:t>
            </a:r>
            <a:br>
              <a:rPr lang="en-US" sz="2400" dirty="0">
                <a:solidFill>
                  <a:schemeClr val="tx1"/>
                </a:solidFill>
              </a:rPr>
            </a:br>
            <a:br>
              <a:rPr lang="en-US" sz="2400" dirty="0">
                <a:solidFill>
                  <a:schemeClr val="tx1"/>
                </a:solidFill>
              </a:rPr>
            </a:br>
            <a:r>
              <a:rPr lang="en-US" sz="2400" dirty="0">
                <a:solidFill>
                  <a:schemeClr val="tx1"/>
                </a:solidFill>
              </a:rPr>
              <a:t>	(</a:t>
            </a:r>
            <a:r>
              <a:rPr lang="en-US" sz="2400" dirty="0">
                <a:solidFill>
                  <a:srgbClr val="FF0000"/>
                </a:solidFill>
              </a:rPr>
              <a:t>Syndromes</a:t>
            </a:r>
            <a:r>
              <a:rPr lang="en-US" sz="2400" dirty="0">
                <a:solidFill>
                  <a:schemeClr val="tx1"/>
                </a:solidFill>
              </a:rPr>
              <a:t> are diseases that are always accompanied by a 		specific group of signs and symptoms)</a:t>
            </a:r>
            <a:br>
              <a:rPr lang="en-US" sz="2400" dirty="0">
                <a:solidFill>
                  <a:schemeClr val="tx1"/>
                </a:solidFill>
              </a:rPr>
            </a:br>
            <a:br>
              <a:rPr lang="en-US" sz="2400" dirty="0">
                <a:solidFill>
                  <a:schemeClr val="tx1"/>
                </a:solidFill>
              </a:rPr>
            </a:br>
            <a:endParaRPr lang="en-US" sz="24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163312"/>
          </a:xfrm>
        </p:spPr>
        <p:txBody>
          <a:bodyPr>
            <a:normAutofit/>
          </a:bodyPr>
          <a:lstStyle/>
          <a:p>
            <a:r>
              <a:rPr lang="en-US" sz="2400" dirty="0"/>
              <a:t>	</a:t>
            </a:r>
            <a:r>
              <a:rPr lang="en-US" sz="2400" dirty="0">
                <a:solidFill>
                  <a:schemeClr val="tx1"/>
                </a:solidFill>
              </a:rPr>
              <a:t>The Microbial Fermentation Industry makes:</a:t>
            </a:r>
            <a:br>
              <a:rPr lang="en-US" sz="2400" dirty="0">
                <a:solidFill>
                  <a:schemeClr val="tx1"/>
                </a:solidFill>
              </a:rPr>
            </a:br>
            <a:r>
              <a:rPr lang="en-US" sz="2400" dirty="0">
                <a:solidFill>
                  <a:schemeClr val="tx1"/>
                </a:solidFill>
              </a:rPr>
              <a:t>		bread (</a:t>
            </a:r>
            <a:r>
              <a:rPr lang="en-US" sz="2400" i="1" dirty="0">
                <a:solidFill>
                  <a:schemeClr val="tx1"/>
                </a:solidFill>
              </a:rPr>
              <a:t>Saccharomyces</a:t>
            </a:r>
            <a:r>
              <a:rPr lang="en-US" sz="2400" dirty="0">
                <a:solidFill>
                  <a:schemeClr val="tx1"/>
                </a:solidFill>
              </a:rPr>
              <a:t> spp.)</a:t>
            </a:r>
            <a:br>
              <a:rPr lang="en-US" sz="2400" dirty="0">
                <a:solidFill>
                  <a:schemeClr val="tx1"/>
                </a:solidFill>
              </a:rPr>
            </a:br>
            <a:r>
              <a:rPr lang="en-US" sz="2400" dirty="0">
                <a:solidFill>
                  <a:schemeClr val="tx1"/>
                </a:solidFill>
              </a:rPr>
              <a:t>		beer (</a:t>
            </a:r>
            <a:r>
              <a:rPr lang="en-US" sz="2400" i="1" dirty="0">
                <a:solidFill>
                  <a:schemeClr val="tx1"/>
                </a:solidFill>
              </a:rPr>
              <a:t>Saccharomyces</a:t>
            </a:r>
            <a:r>
              <a:rPr lang="en-US" sz="2400" dirty="0">
                <a:solidFill>
                  <a:schemeClr val="tx1"/>
                </a:solidFill>
              </a:rPr>
              <a:t> spp.)</a:t>
            </a:r>
            <a:br>
              <a:rPr lang="en-US" sz="2400" dirty="0">
                <a:solidFill>
                  <a:schemeClr val="tx1"/>
                </a:solidFill>
              </a:rPr>
            </a:br>
            <a:r>
              <a:rPr lang="en-US" sz="2400" dirty="0">
                <a:solidFill>
                  <a:schemeClr val="tx1"/>
                </a:solidFill>
              </a:rPr>
              <a:t>		wine (</a:t>
            </a:r>
            <a:r>
              <a:rPr lang="en-US" sz="2400" i="1" dirty="0">
                <a:solidFill>
                  <a:schemeClr val="tx1"/>
                </a:solidFill>
              </a:rPr>
              <a:t>Saccharomyces</a:t>
            </a:r>
            <a:r>
              <a:rPr lang="en-US" sz="2400" dirty="0">
                <a:solidFill>
                  <a:schemeClr val="tx1"/>
                </a:solidFill>
              </a:rPr>
              <a:t> spp.)</a:t>
            </a:r>
            <a:br>
              <a:rPr lang="en-US" sz="2400" dirty="0">
                <a:solidFill>
                  <a:schemeClr val="tx1"/>
                </a:solidFill>
              </a:rPr>
            </a:br>
            <a:r>
              <a:rPr lang="en-US" sz="2400" dirty="0">
                <a:solidFill>
                  <a:schemeClr val="tx1"/>
                </a:solidFill>
              </a:rPr>
              <a:t>		vegetables- sauerkraut, pickles, soy sauce, tofu,</a:t>
            </a:r>
            <a:br>
              <a:rPr lang="en-US" sz="2400" dirty="0">
                <a:solidFill>
                  <a:schemeClr val="tx1"/>
                </a:solidFill>
              </a:rPr>
            </a:br>
            <a:r>
              <a:rPr lang="en-US" sz="2400" dirty="0">
                <a:solidFill>
                  <a:schemeClr val="tx1"/>
                </a:solidFill>
              </a:rPr>
              <a:t>				poi, olives and chocolate </a:t>
            </a:r>
            <a:r>
              <a:rPr lang="en-US" sz="2400" dirty="0">
                <a:solidFill>
                  <a:schemeClr val="tx1"/>
                </a:solidFill>
                <a:sym typeface="Wingdings" pitchFamily="2" charset="2"/>
              </a:rPr>
              <a:t></a:t>
            </a:r>
            <a:br>
              <a:rPr lang="en-US" sz="2400" dirty="0">
                <a:solidFill>
                  <a:schemeClr val="tx1"/>
                </a:solidFill>
                <a:sym typeface="Wingdings" pitchFamily="2" charset="2"/>
              </a:rPr>
            </a:br>
            <a:r>
              <a:rPr lang="en-US" sz="2400" dirty="0">
                <a:solidFill>
                  <a:schemeClr val="tx1"/>
                </a:solidFill>
                <a:sym typeface="Wingdings" pitchFamily="2" charset="2"/>
              </a:rPr>
              <a:t>		vinegar (</a:t>
            </a:r>
            <a:r>
              <a:rPr lang="en-US" sz="2400" i="1" dirty="0">
                <a:solidFill>
                  <a:schemeClr val="tx1"/>
                </a:solidFill>
                <a:sym typeface="Wingdings" pitchFamily="2" charset="2"/>
              </a:rPr>
              <a:t>Saccharomyces</a:t>
            </a:r>
            <a:r>
              <a:rPr lang="en-US" sz="2400" dirty="0">
                <a:solidFill>
                  <a:schemeClr val="tx1"/>
                </a:solidFill>
                <a:sym typeface="Wingdings" pitchFamily="2" charset="2"/>
              </a:rPr>
              <a:t> and </a:t>
            </a:r>
            <a:r>
              <a:rPr lang="en-US" sz="2400" i="1" dirty="0" err="1">
                <a:solidFill>
                  <a:schemeClr val="tx1"/>
                </a:solidFill>
                <a:sym typeface="Wingdings" pitchFamily="2" charset="2"/>
              </a:rPr>
              <a:t>Acetobacter</a:t>
            </a:r>
            <a:r>
              <a:rPr lang="en-US" sz="2400" dirty="0">
                <a:solidFill>
                  <a:schemeClr val="tx1"/>
                </a:solidFill>
                <a:sym typeface="Wingdings" pitchFamily="2" charset="2"/>
              </a:rPr>
              <a:t>)</a:t>
            </a:r>
            <a:br>
              <a:rPr lang="en-US" sz="2400" dirty="0">
                <a:solidFill>
                  <a:schemeClr val="tx1"/>
                </a:solidFill>
                <a:sym typeface="Wingdings" pitchFamily="2" charset="2"/>
              </a:rPr>
            </a:br>
            <a:r>
              <a:rPr lang="en-US" sz="2400" dirty="0">
                <a:solidFill>
                  <a:schemeClr val="tx1"/>
                </a:solidFill>
                <a:sym typeface="Wingdings" pitchFamily="2" charset="2"/>
              </a:rPr>
              <a:t>		fermented milk products such as yogurt 					(</a:t>
            </a:r>
            <a:r>
              <a:rPr lang="en-US" sz="2400" i="1" dirty="0">
                <a:solidFill>
                  <a:schemeClr val="tx1"/>
                </a:solidFill>
                <a:sym typeface="Wingdings" pitchFamily="2" charset="2"/>
              </a:rPr>
              <a:t>Streptococcus </a:t>
            </a:r>
            <a:r>
              <a:rPr lang="en-US" sz="2400" i="1" dirty="0" err="1">
                <a:solidFill>
                  <a:schemeClr val="tx1"/>
                </a:solidFill>
                <a:sym typeface="Wingdings" pitchFamily="2" charset="2"/>
              </a:rPr>
              <a:t>thermophilus</a:t>
            </a:r>
            <a:r>
              <a:rPr lang="en-US" sz="2400" i="1" dirty="0">
                <a:solidFill>
                  <a:schemeClr val="tx1"/>
                </a:solidFill>
                <a:sym typeface="Wingdings" pitchFamily="2" charset="2"/>
              </a:rPr>
              <a:t> </a:t>
            </a:r>
            <a:r>
              <a:rPr lang="en-US" sz="2400" dirty="0">
                <a:solidFill>
                  <a:schemeClr val="tx1"/>
                </a:solidFill>
                <a:sym typeface="Wingdings" pitchFamily="2" charset="2"/>
              </a:rPr>
              <a:t>and 					</a:t>
            </a:r>
            <a:r>
              <a:rPr lang="en-US" sz="2400" i="1" dirty="0">
                <a:solidFill>
                  <a:schemeClr val="tx1"/>
                </a:solidFill>
                <a:sym typeface="Wingdings" pitchFamily="2" charset="2"/>
              </a:rPr>
              <a:t>Lactobacillus </a:t>
            </a:r>
            <a:r>
              <a:rPr lang="en-US" sz="2400" i="1" dirty="0" err="1">
                <a:solidFill>
                  <a:schemeClr val="tx1"/>
                </a:solidFill>
                <a:sym typeface="Wingdings" pitchFamily="2" charset="2"/>
              </a:rPr>
              <a:t>bulgaricus</a:t>
            </a:r>
            <a:r>
              <a:rPr lang="en-US" sz="2400" dirty="0">
                <a:solidFill>
                  <a:schemeClr val="tx1"/>
                </a:solidFill>
                <a:sym typeface="Wingdings" pitchFamily="2" charset="2"/>
              </a:rPr>
              <a:t>), cheeses, sour 				cream, buttermilk</a:t>
            </a:r>
            <a:br>
              <a:rPr lang="en-US" sz="2400" dirty="0">
                <a:solidFill>
                  <a:schemeClr val="tx1"/>
                </a:solidFill>
                <a:sym typeface="Wingdings" pitchFamily="2" charset="2"/>
              </a:rPr>
            </a:br>
            <a:br>
              <a:rPr lang="en-US" sz="2400" dirty="0">
                <a:solidFill>
                  <a:schemeClr val="tx1"/>
                </a:solidFill>
                <a:sym typeface="Wingdings" pitchFamily="2" charset="2"/>
              </a:rPr>
            </a:br>
            <a:endParaRPr lang="en-US" sz="24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5638800"/>
          </a:xfrm>
        </p:spPr>
        <p:txBody>
          <a:bodyPr>
            <a:normAutofit fontScale="90000"/>
          </a:bodyPr>
          <a:lstStyle/>
          <a:p>
            <a:r>
              <a:rPr lang="en-US" sz="2800" dirty="0">
                <a:solidFill>
                  <a:schemeClr val="tx1"/>
                </a:solidFill>
              </a:rPr>
              <a:t>There are certain recognized phases of infectious disease:</a:t>
            </a:r>
            <a:br>
              <a:rPr lang="en-US" sz="2800" dirty="0">
                <a:solidFill>
                  <a:schemeClr val="tx1"/>
                </a:solidFill>
              </a:rPr>
            </a:br>
            <a:br>
              <a:rPr lang="en-US" sz="2800" dirty="0">
                <a:solidFill>
                  <a:schemeClr val="tx1"/>
                </a:solidFill>
              </a:rPr>
            </a:br>
            <a:r>
              <a:rPr lang="en-US" sz="2800" dirty="0">
                <a:solidFill>
                  <a:schemeClr val="tx1"/>
                </a:solidFill>
              </a:rPr>
              <a:t>	</a:t>
            </a:r>
            <a:r>
              <a:rPr lang="en-US" sz="2400" dirty="0">
                <a:solidFill>
                  <a:srgbClr val="002060"/>
                </a:solidFill>
              </a:rPr>
              <a:t>Incubation period </a:t>
            </a:r>
            <a:r>
              <a:rPr lang="en-US" sz="2400" dirty="0">
                <a:solidFill>
                  <a:schemeClr val="tx1"/>
                </a:solidFill>
              </a:rPr>
              <a:t>= the period when an infection first 						occurs when no signs or symptoms 					are yet apparent</a:t>
            </a:r>
            <a:br>
              <a:rPr lang="en-US" sz="2400" dirty="0">
                <a:solidFill>
                  <a:schemeClr val="tx1"/>
                </a:solidFill>
              </a:rPr>
            </a:br>
            <a:r>
              <a:rPr lang="en-US" sz="2400" dirty="0">
                <a:solidFill>
                  <a:schemeClr val="tx1"/>
                </a:solidFill>
              </a:rPr>
              <a:t>	</a:t>
            </a:r>
            <a:r>
              <a:rPr lang="en-US" sz="2400" dirty="0">
                <a:solidFill>
                  <a:srgbClr val="00B050"/>
                </a:solidFill>
              </a:rPr>
              <a:t>Prodromal period </a:t>
            </a:r>
            <a:r>
              <a:rPr lang="en-US" sz="2400" dirty="0">
                <a:solidFill>
                  <a:schemeClr val="tx1"/>
                </a:solidFill>
              </a:rPr>
              <a:t>= the period during an infection when </a:t>
            </a:r>
            <a:br>
              <a:rPr lang="en-US" sz="2400" dirty="0">
                <a:solidFill>
                  <a:schemeClr val="tx1"/>
                </a:solidFill>
              </a:rPr>
            </a:br>
            <a:r>
              <a:rPr lang="en-US" sz="2400" dirty="0">
                <a:solidFill>
                  <a:schemeClr val="tx1"/>
                </a:solidFill>
              </a:rPr>
              <a:t>				the patient first begins to </a:t>
            </a:r>
            <a:br>
              <a:rPr lang="en-US" sz="2400" dirty="0">
                <a:solidFill>
                  <a:schemeClr val="tx1"/>
                </a:solidFill>
              </a:rPr>
            </a:br>
            <a:r>
              <a:rPr lang="en-US" sz="2400" dirty="0">
                <a:solidFill>
                  <a:schemeClr val="tx1"/>
                </a:solidFill>
              </a:rPr>
              <a:t>				notice signs and symptoms</a:t>
            </a:r>
            <a:br>
              <a:rPr lang="en-US" sz="2400" dirty="0">
                <a:solidFill>
                  <a:schemeClr val="tx1"/>
                </a:solidFill>
              </a:rPr>
            </a:br>
            <a:r>
              <a:rPr lang="en-US" sz="2400" dirty="0">
                <a:solidFill>
                  <a:schemeClr val="tx1"/>
                </a:solidFill>
              </a:rPr>
              <a:t>	</a:t>
            </a:r>
            <a:r>
              <a:rPr lang="en-US" sz="2400" dirty="0">
                <a:solidFill>
                  <a:srgbClr val="FF0000"/>
                </a:solidFill>
              </a:rPr>
              <a:t>Disease period </a:t>
            </a:r>
            <a:r>
              <a:rPr lang="en-US" sz="2400" dirty="0">
                <a:solidFill>
                  <a:schemeClr val="tx1"/>
                </a:solidFill>
              </a:rPr>
              <a:t>= the period when the infection causes 						illness (disease)</a:t>
            </a:r>
            <a:br>
              <a:rPr lang="en-US" sz="2400" dirty="0">
                <a:solidFill>
                  <a:schemeClr val="tx1"/>
                </a:solidFill>
              </a:rPr>
            </a:br>
            <a:r>
              <a:rPr lang="en-US" sz="2400" dirty="0">
                <a:solidFill>
                  <a:schemeClr val="tx1"/>
                </a:solidFill>
              </a:rPr>
              <a:t>	</a:t>
            </a:r>
            <a:r>
              <a:rPr lang="en-US" sz="2400" dirty="0">
                <a:solidFill>
                  <a:srgbClr val="0070C0"/>
                </a:solidFill>
              </a:rPr>
              <a:t>Decline period </a:t>
            </a:r>
            <a:r>
              <a:rPr lang="en-US" sz="2400" dirty="0">
                <a:solidFill>
                  <a:schemeClr val="tx1"/>
                </a:solidFill>
              </a:rPr>
              <a:t>= when the signs and symptoms begin to go away </a:t>
            </a:r>
            <a:br>
              <a:rPr lang="en-US" sz="2400" dirty="0">
                <a:solidFill>
                  <a:schemeClr val="tx1"/>
                </a:solidFill>
              </a:rPr>
            </a:br>
            <a:r>
              <a:rPr lang="en-US" sz="2400" dirty="0">
                <a:solidFill>
                  <a:schemeClr val="tx1"/>
                </a:solidFill>
              </a:rPr>
              <a:t>	</a:t>
            </a:r>
            <a:r>
              <a:rPr lang="en-US" sz="2400" dirty="0">
                <a:solidFill>
                  <a:srgbClr val="7030A0"/>
                </a:solidFill>
              </a:rPr>
              <a:t>Convalescence period </a:t>
            </a:r>
            <a:r>
              <a:rPr lang="en-US" sz="2400" dirty="0">
                <a:solidFill>
                  <a:schemeClr val="tx1"/>
                </a:solidFill>
              </a:rPr>
              <a:t>= the period during an infection when 					signs and symptoms resolve and the 					patient 	recuperates</a:t>
            </a:r>
            <a:br>
              <a:rPr lang="en-US" sz="2400" dirty="0">
                <a:solidFill>
                  <a:schemeClr val="tx1"/>
                </a:solidFill>
              </a:rPr>
            </a:br>
            <a:br>
              <a:rPr lang="en-US" sz="2400" dirty="0">
                <a:solidFill>
                  <a:schemeClr val="tx1"/>
                </a:solidFill>
              </a:rPr>
            </a:br>
            <a:endParaRPr lang="en-US" sz="2800" dirty="0">
              <a:solidFill>
                <a:schemeClr val="tx1"/>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14352"/>
            <a:ext cx="7315200" cy="1009648"/>
          </a:xfrm>
        </p:spPr>
        <p:txBody>
          <a:bodyPr>
            <a:normAutofit/>
          </a:bodyPr>
          <a:lstStyle/>
          <a:p>
            <a:r>
              <a:rPr lang="en-US" sz="2400" dirty="0">
                <a:solidFill>
                  <a:schemeClr val="tx1"/>
                </a:solidFill>
              </a:rPr>
              <a:t>Stages of disease – identify the stages of infection in a person suffering from a cold sore.</a:t>
            </a:r>
          </a:p>
        </p:txBody>
      </p:sp>
      <p:sp>
        <p:nvSpPr>
          <p:cNvPr id="4" name="Text Placeholder 3"/>
          <p:cNvSpPr>
            <a:spLocks noGrp="1"/>
          </p:cNvSpPr>
          <p:nvPr>
            <p:ph type="body" idx="2"/>
          </p:nvPr>
        </p:nvSpPr>
        <p:spPr>
          <a:xfrm flipV="1">
            <a:off x="685800" y="6248398"/>
            <a:ext cx="45719" cy="45719"/>
          </a:xfrm>
        </p:spPr>
        <p:txBody>
          <a:bodyPr>
            <a:normAutofit fontScale="25000" lnSpcReduction="20000"/>
          </a:bodyPr>
          <a:lstStyle/>
          <a:p>
            <a:endParaRPr lang="en-US" dirty="0"/>
          </a:p>
        </p:txBody>
      </p:sp>
      <p:pic>
        <p:nvPicPr>
          <p:cNvPr id="5" name="Content Placeholder 4" descr="stages of disease use.jpg"/>
          <p:cNvPicPr>
            <a:picLocks noGrp="1" noChangeAspect="1"/>
          </p:cNvPicPr>
          <p:nvPr>
            <p:ph sz="half" idx="1"/>
          </p:nvPr>
        </p:nvPicPr>
        <p:blipFill>
          <a:blip r:embed="rId2"/>
          <a:stretch>
            <a:fillRect/>
          </a:stretch>
        </p:blipFill>
        <p:spPr>
          <a:xfrm>
            <a:off x="1295400" y="1905000"/>
            <a:ext cx="6477000" cy="3841750"/>
          </a:xfr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fontScale="90000"/>
          </a:bodyPr>
          <a:lstStyle/>
          <a:p>
            <a:r>
              <a:rPr lang="en-US" sz="2800" dirty="0">
                <a:solidFill>
                  <a:schemeClr val="tx1"/>
                </a:solidFill>
              </a:rPr>
              <a:t>Communicable diseases are those diseases that are transmitted </a:t>
            </a:r>
            <a:br>
              <a:rPr lang="en-US" sz="2800" dirty="0">
                <a:solidFill>
                  <a:schemeClr val="tx1"/>
                </a:solidFill>
              </a:rPr>
            </a:br>
            <a:r>
              <a:rPr lang="en-US" sz="2800" dirty="0">
                <a:solidFill>
                  <a:schemeClr val="tx1"/>
                </a:solidFill>
              </a:rPr>
              <a:t>	(passed) </a:t>
            </a:r>
            <a:r>
              <a:rPr lang="en-US" sz="2800" b="1" u="sng" dirty="0">
                <a:solidFill>
                  <a:srgbClr val="7030A0"/>
                </a:solidFill>
              </a:rPr>
              <a:t>directly or indirectly </a:t>
            </a:r>
            <a:r>
              <a:rPr lang="en-US" sz="2800" dirty="0">
                <a:solidFill>
                  <a:schemeClr val="tx1"/>
                </a:solidFill>
              </a:rPr>
              <a:t>from one person to 	another.</a:t>
            </a:r>
            <a:br>
              <a:rPr lang="en-US" sz="2800" dirty="0">
                <a:solidFill>
                  <a:schemeClr val="tx1"/>
                </a:solidFill>
              </a:rPr>
            </a:br>
            <a:r>
              <a:rPr lang="en-US" sz="2800" dirty="0">
                <a:solidFill>
                  <a:schemeClr val="tx1"/>
                </a:solidFill>
              </a:rPr>
              <a:t>	- chicken pox*	- herpes simplex I</a:t>
            </a:r>
            <a:br>
              <a:rPr lang="en-US" sz="2800" dirty="0">
                <a:solidFill>
                  <a:schemeClr val="tx1"/>
                </a:solidFill>
              </a:rPr>
            </a:br>
            <a:r>
              <a:rPr lang="en-US" sz="2800" dirty="0">
                <a:solidFill>
                  <a:schemeClr val="tx1"/>
                </a:solidFill>
              </a:rPr>
              <a:t>	- measles*		- typhoid fever</a:t>
            </a:r>
            <a:br>
              <a:rPr lang="en-US" sz="2800" dirty="0">
                <a:solidFill>
                  <a:schemeClr val="tx1"/>
                </a:solidFill>
              </a:rPr>
            </a:br>
            <a:r>
              <a:rPr lang="en-US" sz="2800" dirty="0">
                <a:solidFill>
                  <a:schemeClr val="tx1"/>
                </a:solidFill>
              </a:rPr>
              <a:t>				- tuberculosis (TB)</a:t>
            </a:r>
            <a:br>
              <a:rPr lang="en-US" sz="2800" dirty="0">
                <a:solidFill>
                  <a:schemeClr val="tx1"/>
                </a:solidFill>
              </a:rPr>
            </a:br>
            <a:br>
              <a:rPr lang="en-US" sz="2800" dirty="0">
                <a:solidFill>
                  <a:schemeClr val="tx1"/>
                </a:solidFill>
              </a:rPr>
            </a:br>
            <a:r>
              <a:rPr lang="en-US" sz="2800" dirty="0">
                <a:solidFill>
                  <a:schemeClr val="tx1"/>
                </a:solidFill>
              </a:rPr>
              <a:t>Contagious diseases* are communicable diseases that can be 	</a:t>
            </a:r>
            <a:r>
              <a:rPr lang="en-US" sz="2800" u="sng" dirty="0">
                <a:solidFill>
                  <a:srgbClr val="FF0000"/>
                </a:solidFill>
              </a:rPr>
              <a:t>easily passed </a:t>
            </a:r>
            <a:r>
              <a:rPr lang="en-US" sz="2800" dirty="0">
                <a:solidFill>
                  <a:srgbClr val="FF0000"/>
                </a:solidFill>
              </a:rPr>
              <a:t>from one person </a:t>
            </a:r>
            <a:r>
              <a:rPr lang="en-US" sz="2800" b="1" u="sng" dirty="0">
                <a:solidFill>
                  <a:srgbClr val="FF0000"/>
                </a:solidFill>
              </a:rPr>
              <a:t>directly</a:t>
            </a:r>
            <a:r>
              <a:rPr lang="en-US" sz="2800" dirty="0">
                <a:solidFill>
                  <a:srgbClr val="FF0000"/>
                </a:solidFill>
              </a:rPr>
              <a:t> to another</a:t>
            </a:r>
            <a:r>
              <a:rPr lang="en-US" sz="2800" dirty="0">
                <a:solidFill>
                  <a:schemeClr val="tx1"/>
                </a:solidFill>
              </a:rPr>
              <a:t>.</a:t>
            </a:r>
            <a:br>
              <a:rPr lang="en-US" sz="2800" dirty="0">
                <a:solidFill>
                  <a:schemeClr val="tx1"/>
                </a:solidFill>
              </a:rPr>
            </a:br>
            <a:br>
              <a:rPr lang="en-US" sz="2800" dirty="0">
                <a:solidFill>
                  <a:schemeClr val="tx1"/>
                </a:solidFill>
              </a:rPr>
            </a:br>
            <a:r>
              <a:rPr lang="en-US" sz="2800" dirty="0">
                <a:solidFill>
                  <a:schemeClr val="tx1"/>
                </a:solidFill>
              </a:rPr>
              <a:t>Non-communicable diseases are not easily transmitted from 	one person to another and normally grow outside the 	body.</a:t>
            </a:r>
            <a:br>
              <a:rPr lang="en-US" sz="2800" dirty="0">
                <a:solidFill>
                  <a:schemeClr val="tx1"/>
                </a:solidFill>
              </a:rPr>
            </a:br>
            <a:endParaRPr lang="en-US" sz="2800" dirty="0">
              <a:solidFill>
                <a:schemeClr val="tx1"/>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5105400"/>
          </a:xfrm>
        </p:spPr>
        <p:txBody>
          <a:bodyPr>
            <a:normAutofit/>
          </a:bodyPr>
          <a:lstStyle/>
          <a:p>
            <a:r>
              <a:rPr lang="en-US" sz="2800" dirty="0">
                <a:solidFill>
                  <a:schemeClr val="tx1"/>
                </a:solidFill>
              </a:rPr>
              <a:t>Reservoirs of disease are long term animate or inanimate</a:t>
            </a:r>
            <a:br>
              <a:rPr lang="en-US" sz="2800" dirty="0">
                <a:solidFill>
                  <a:schemeClr val="tx1"/>
                </a:solidFill>
              </a:rPr>
            </a:br>
            <a:r>
              <a:rPr lang="en-US" sz="2800" dirty="0">
                <a:solidFill>
                  <a:schemeClr val="tx1"/>
                </a:solidFill>
              </a:rPr>
              <a:t>	objects that serve as a habitat for an infectious</a:t>
            </a:r>
            <a:br>
              <a:rPr lang="en-US" sz="2800" dirty="0">
                <a:solidFill>
                  <a:schemeClr val="tx1"/>
                </a:solidFill>
              </a:rPr>
            </a:br>
            <a:r>
              <a:rPr lang="en-US" sz="2800" dirty="0">
                <a:solidFill>
                  <a:schemeClr val="tx1"/>
                </a:solidFill>
              </a:rPr>
              <a:t>	agent.</a:t>
            </a:r>
            <a:br>
              <a:rPr lang="en-US" sz="2800" dirty="0">
                <a:solidFill>
                  <a:schemeClr val="tx1"/>
                </a:solidFill>
              </a:rPr>
            </a:br>
            <a:br>
              <a:rPr lang="en-US" sz="2800" dirty="0">
                <a:solidFill>
                  <a:schemeClr val="tx1"/>
                </a:solidFill>
              </a:rPr>
            </a:br>
            <a:r>
              <a:rPr lang="en-US" sz="2800" dirty="0">
                <a:solidFill>
                  <a:schemeClr val="tx1"/>
                </a:solidFill>
              </a:rPr>
              <a:t>	- a </a:t>
            </a:r>
            <a:r>
              <a:rPr lang="en-US" sz="2800" dirty="0">
                <a:solidFill>
                  <a:srgbClr val="FF0000"/>
                </a:solidFill>
              </a:rPr>
              <a:t>FOMITE</a:t>
            </a:r>
            <a:r>
              <a:rPr lang="en-US" sz="2800" dirty="0">
                <a:solidFill>
                  <a:schemeClr val="tx1"/>
                </a:solidFill>
              </a:rPr>
              <a:t> is an inanimate (non-living) object</a:t>
            </a:r>
            <a:br>
              <a:rPr lang="en-US" sz="2800" dirty="0">
                <a:solidFill>
                  <a:schemeClr val="tx1"/>
                </a:solidFill>
              </a:rPr>
            </a:br>
            <a:r>
              <a:rPr lang="en-US" sz="2800" dirty="0">
                <a:solidFill>
                  <a:schemeClr val="tx1"/>
                </a:solidFill>
              </a:rPr>
              <a:t>		that serves as a reservoir of disease; </a:t>
            </a:r>
            <a:br>
              <a:rPr lang="en-US" sz="2800" dirty="0">
                <a:solidFill>
                  <a:schemeClr val="tx1"/>
                </a:solidFill>
              </a:rPr>
            </a:br>
            <a:r>
              <a:rPr lang="en-US" sz="2800" dirty="0">
                <a:solidFill>
                  <a:schemeClr val="tx1"/>
                </a:solidFill>
              </a:rPr>
              <a:t>		give some examples.</a:t>
            </a:r>
            <a:br>
              <a:rPr lang="en-US" sz="2800" dirty="0">
                <a:solidFill>
                  <a:schemeClr val="tx1"/>
                </a:solidFill>
              </a:rPr>
            </a:br>
            <a:br>
              <a:rPr lang="en-US" sz="2800" dirty="0">
                <a:solidFill>
                  <a:schemeClr val="tx1"/>
                </a:solidFill>
              </a:rPr>
            </a:br>
            <a:br>
              <a:rPr lang="en-US" sz="2800" dirty="0">
                <a:solidFill>
                  <a:schemeClr val="tx1"/>
                </a:solidFill>
              </a:rPr>
            </a:br>
            <a:br>
              <a:rPr lang="en-US" sz="2800" dirty="0">
                <a:solidFill>
                  <a:schemeClr val="tx1"/>
                </a:solidFill>
              </a:rPr>
            </a:br>
            <a:endParaRPr lang="en-US" sz="2800" dirty="0">
              <a:solidFill>
                <a:schemeClr val="tx1"/>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239512"/>
          </a:xfrm>
        </p:spPr>
        <p:txBody>
          <a:bodyPr>
            <a:normAutofit fontScale="90000"/>
          </a:bodyPr>
          <a:lstStyle/>
          <a:p>
            <a:r>
              <a:rPr lang="en-US" sz="2800" dirty="0">
                <a:solidFill>
                  <a:schemeClr val="tx1"/>
                </a:solidFill>
              </a:rPr>
              <a:t>	- a </a:t>
            </a:r>
            <a:r>
              <a:rPr lang="en-US" sz="2800" dirty="0">
                <a:solidFill>
                  <a:srgbClr val="FF0000"/>
                </a:solidFill>
              </a:rPr>
              <a:t>VECTOR</a:t>
            </a:r>
            <a:r>
              <a:rPr lang="en-US" sz="2800" dirty="0">
                <a:solidFill>
                  <a:schemeClr val="tx1"/>
                </a:solidFill>
              </a:rPr>
              <a:t> is an animal that transmits disease.</a:t>
            </a:r>
            <a:br>
              <a:rPr lang="en-US" sz="2800" dirty="0">
                <a:solidFill>
                  <a:schemeClr val="tx1"/>
                </a:solidFill>
              </a:rPr>
            </a:br>
            <a:r>
              <a:rPr lang="en-US" sz="2800" dirty="0">
                <a:solidFill>
                  <a:schemeClr val="tx1"/>
                </a:solidFill>
              </a:rPr>
              <a:t>		- </a:t>
            </a:r>
            <a:r>
              <a:rPr lang="en-US" sz="2800" dirty="0" err="1">
                <a:solidFill>
                  <a:srgbClr val="7030A0"/>
                </a:solidFill>
              </a:rPr>
              <a:t>zoonotic</a:t>
            </a:r>
            <a:r>
              <a:rPr lang="en-US" sz="2800" dirty="0">
                <a:solidFill>
                  <a:srgbClr val="7030A0"/>
                </a:solidFill>
              </a:rPr>
              <a:t> diseases </a:t>
            </a:r>
            <a:r>
              <a:rPr lang="en-US" sz="2800" dirty="0">
                <a:solidFill>
                  <a:schemeClr val="tx1"/>
                </a:solidFill>
              </a:rPr>
              <a:t>are infections that 					animals get and which can be passed 				on to humans</a:t>
            </a:r>
            <a:br>
              <a:rPr lang="en-US" sz="2800" dirty="0">
                <a:solidFill>
                  <a:schemeClr val="tx1"/>
                </a:solidFill>
              </a:rPr>
            </a:br>
            <a:br>
              <a:rPr lang="en-US" sz="2800" dirty="0">
                <a:solidFill>
                  <a:schemeClr val="tx1"/>
                </a:solidFill>
              </a:rPr>
            </a:br>
            <a:r>
              <a:rPr lang="en-US" sz="2800" dirty="0">
                <a:solidFill>
                  <a:schemeClr val="tx1"/>
                </a:solidFill>
              </a:rPr>
              <a:t>		- vectors can be described as:</a:t>
            </a:r>
            <a:br>
              <a:rPr lang="en-US" sz="2800" dirty="0">
                <a:solidFill>
                  <a:schemeClr val="tx1"/>
                </a:solidFill>
              </a:rPr>
            </a:br>
            <a:r>
              <a:rPr lang="en-US" sz="2800" dirty="0">
                <a:solidFill>
                  <a:schemeClr val="tx1"/>
                </a:solidFill>
              </a:rPr>
              <a:t>			</a:t>
            </a:r>
            <a:r>
              <a:rPr lang="en-US" sz="2800" dirty="0">
                <a:solidFill>
                  <a:srgbClr val="0070C0"/>
                </a:solidFill>
              </a:rPr>
              <a:t>MECHANICAL vectors</a:t>
            </a:r>
            <a:r>
              <a:rPr lang="en-US" sz="2800" dirty="0">
                <a:solidFill>
                  <a:schemeClr val="tx1"/>
                </a:solidFill>
              </a:rPr>
              <a:t>, which passively</a:t>
            </a:r>
            <a:br>
              <a:rPr lang="en-US" sz="2800" dirty="0">
                <a:solidFill>
                  <a:schemeClr val="tx1"/>
                </a:solidFill>
              </a:rPr>
            </a:br>
            <a:r>
              <a:rPr lang="en-US" sz="2800" dirty="0">
                <a:solidFill>
                  <a:schemeClr val="tx1"/>
                </a:solidFill>
              </a:rPr>
              <a:t>				carry the disease</a:t>
            </a:r>
            <a:br>
              <a:rPr lang="en-US" sz="2800" dirty="0">
                <a:solidFill>
                  <a:schemeClr val="tx1"/>
                </a:solidFill>
              </a:rPr>
            </a:br>
            <a:r>
              <a:rPr lang="en-US" sz="2800" dirty="0">
                <a:solidFill>
                  <a:schemeClr val="tx1"/>
                </a:solidFill>
              </a:rPr>
              <a:t>			</a:t>
            </a:r>
            <a:r>
              <a:rPr lang="en-US" sz="2800" dirty="0">
                <a:solidFill>
                  <a:srgbClr val="0070C0"/>
                </a:solidFill>
              </a:rPr>
              <a:t>BIOLOGICAL vectors</a:t>
            </a:r>
            <a:r>
              <a:rPr lang="en-US" sz="2800" dirty="0">
                <a:solidFill>
                  <a:schemeClr val="tx1"/>
                </a:solidFill>
              </a:rPr>
              <a:t>, where the vector is a 				necessary part in the transmission 					of the pathogen and participates 					in its life cycle</a:t>
            </a:r>
            <a:br>
              <a:rPr lang="en-US" sz="2800" dirty="0">
                <a:solidFill>
                  <a:schemeClr val="tx1"/>
                </a:solidFill>
              </a:rPr>
            </a:br>
            <a:endParaRPr lang="en-US" sz="2800" dirty="0">
              <a:solidFill>
                <a:schemeClr val="tx1"/>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468112"/>
          </a:xfrm>
        </p:spPr>
        <p:txBody>
          <a:bodyPr>
            <a:normAutofit fontScale="90000"/>
          </a:bodyPr>
          <a:lstStyle/>
          <a:p>
            <a:r>
              <a:rPr lang="en-US" sz="2800" dirty="0"/>
              <a:t>	</a:t>
            </a:r>
            <a:r>
              <a:rPr lang="en-US" sz="2800" dirty="0">
                <a:solidFill>
                  <a:schemeClr val="tx1"/>
                </a:solidFill>
              </a:rPr>
              <a:t>- a </a:t>
            </a:r>
            <a:r>
              <a:rPr lang="en-US" sz="2800" dirty="0">
                <a:solidFill>
                  <a:srgbClr val="FF0000"/>
                </a:solidFill>
              </a:rPr>
              <a:t>CARRIER </a:t>
            </a:r>
            <a:r>
              <a:rPr lang="en-US" sz="2800" dirty="0">
                <a:solidFill>
                  <a:schemeClr val="tx1"/>
                </a:solidFill>
              </a:rPr>
              <a:t>is a person that transmits disease to 		</a:t>
            </a:r>
            <a:r>
              <a:rPr lang="en-US" sz="2800">
                <a:solidFill>
                  <a:schemeClr val="tx1"/>
                </a:solidFill>
              </a:rPr>
              <a:t>		another </a:t>
            </a:r>
            <a:r>
              <a:rPr lang="en-US" sz="2800" dirty="0">
                <a:solidFill>
                  <a:schemeClr val="tx1"/>
                </a:solidFill>
              </a:rPr>
              <a:t>person </a:t>
            </a:r>
            <a:br>
              <a:rPr lang="en-US" sz="2800" dirty="0">
                <a:solidFill>
                  <a:schemeClr val="tx1"/>
                </a:solidFill>
              </a:rPr>
            </a:br>
            <a:r>
              <a:rPr lang="en-US" sz="2800" dirty="0">
                <a:solidFill>
                  <a:schemeClr val="tx1"/>
                </a:solidFill>
              </a:rPr>
              <a:t>		</a:t>
            </a:r>
            <a:r>
              <a:rPr lang="en-US" sz="2700" dirty="0">
                <a:solidFill>
                  <a:schemeClr val="tx1"/>
                </a:solidFill>
              </a:rPr>
              <a:t>- </a:t>
            </a:r>
            <a:r>
              <a:rPr lang="en-US" sz="2700" dirty="0">
                <a:solidFill>
                  <a:srgbClr val="7030A0"/>
                </a:solidFill>
              </a:rPr>
              <a:t>ACTIVE carriers </a:t>
            </a:r>
            <a:r>
              <a:rPr lang="en-US" sz="2700" dirty="0">
                <a:solidFill>
                  <a:schemeClr val="tx1"/>
                </a:solidFill>
              </a:rPr>
              <a:t>have an overt clinical case </a:t>
            </a:r>
            <a:br>
              <a:rPr lang="en-US" sz="2700" dirty="0">
                <a:solidFill>
                  <a:schemeClr val="tx1"/>
                </a:solidFill>
              </a:rPr>
            </a:br>
            <a:r>
              <a:rPr lang="en-US" sz="2700" dirty="0">
                <a:solidFill>
                  <a:schemeClr val="tx1"/>
                </a:solidFill>
              </a:rPr>
              <a:t>			of the disease</a:t>
            </a:r>
            <a:br>
              <a:rPr lang="en-US" sz="2700" dirty="0">
                <a:solidFill>
                  <a:schemeClr val="tx1"/>
                </a:solidFill>
              </a:rPr>
            </a:br>
            <a:r>
              <a:rPr lang="en-US" sz="2700" dirty="0">
                <a:solidFill>
                  <a:schemeClr val="tx1"/>
                </a:solidFill>
              </a:rPr>
              <a:t>		- </a:t>
            </a:r>
            <a:r>
              <a:rPr lang="en-US" sz="2700" dirty="0">
                <a:solidFill>
                  <a:srgbClr val="002060"/>
                </a:solidFill>
              </a:rPr>
              <a:t>CONVALESCENT carriers </a:t>
            </a:r>
            <a:r>
              <a:rPr lang="en-US" sz="2700" dirty="0">
                <a:solidFill>
                  <a:schemeClr val="tx1"/>
                </a:solidFill>
              </a:rPr>
              <a:t>have largely </a:t>
            </a:r>
            <a:br>
              <a:rPr lang="en-US" sz="2700" dirty="0">
                <a:solidFill>
                  <a:schemeClr val="tx1"/>
                </a:solidFill>
              </a:rPr>
            </a:br>
            <a:r>
              <a:rPr lang="en-US" sz="2700" dirty="0">
                <a:solidFill>
                  <a:schemeClr val="tx1"/>
                </a:solidFill>
              </a:rPr>
              <a:t>			recovered but continue to harbor</a:t>
            </a:r>
            <a:br>
              <a:rPr lang="en-US" sz="2700" dirty="0">
                <a:solidFill>
                  <a:schemeClr val="tx1"/>
                </a:solidFill>
              </a:rPr>
            </a:br>
            <a:r>
              <a:rPr lang="en-US" sz="2700" dirty="0">
                <a:solidFill>
                  <a:schemeClr val="tx1"/>
                </a:solidFill>
              </a:rPr>
              <a:t>			large numbers of the pathogen</a:t>
            </a:r>
            <a:br>
              <a:rPr lang="en-US" sz="2700" dirty="0">
                <a:solidFill>
                  <a:schemeClr val="tx1"/>
                </a:solidFill>
              </a:rPr>
            </a:br>
            <a:r>
              <a:rPr lang="en-US" sz="2700" dirty="0">
                <a:solidFill>
                  <a:schemeClr val="tx1"/>
                </a:solidFill>
              </a:rPr>
              <a:t>		- </a:t>
            </a:r>
            <a:r>
              <a:rPr lang="en-US" sz="2700" dirty="0">
                <a:solidFill>
                  <a:srgbClr val="0070C0"/>
                </a:solidFill>
              </a:rPr>
              <a:t>ASYMPTOMATIC carriers </a:t>
            </a:r>
            <a:r>
              <a:rPr lang="en-US" sz="2700" dirty="0">
                <a:solidFill>
                  <a:schemeClr val="tx1"/>
                </a:solidFill>
              </a:rPr>
              <a:t>(= healthy) carry</a:t>
            </a:r>
            <a:br>
              <a:rPr lang="en-US" sz="2700" dirty="0">
                <a:solidFill>
                  <a:schemeClr val="tx1"/>
                </a:solidFill>
              </a:rPr>
            </a:br>
            <a:r>
              <a:rPr lang="en-US" sz="2700" dirty="0">
                <a:solidFill>
                  <a:schemeClr val="tx1"/>
                </a:solidFill>
              </a:rPr>
              <a:t>			the pathogen but aren’t ill</a:t>
            </a:r>
            <a:br>
              <a:rPr lang="en-US" sz="2700" dirty="0">
                <a:solidFill>
                  <a:schemeClr val="tx1"/>
                </a:solidFill>
              </a:rPr>
            </a:br>
            <a:r>
              <a:rPr lang="en-US" sz="2700" dirty="0">
                <a:solidFill>
                  <a:schemeClr val="tx1"/>
                </a:solidFill>
              </a:rPr>
              <a:t>		- </a:t>
            </a:r>
            <a:r>
              <a:rPr lang="en-US" sz="2700" dirty="0">
                <a:solidFill>
                  <a:srgbClr val="00B0F0"/>
                </a:solidFill>
              </a:rPr>
              <a:t>INCUBATION carriers </a:t>
            </a:r>
            <a:r>
              <a:rPr lang="en-US" sz="2700" dirty="0">
                <a:solidFill>
                  <a:schemeClr val="tx1"/>
                </a:solidFill>
              </a:rPr>
              <a:t>incubate the pathogen in 				large numbers but are not yet ill</a:t>
            </a:r>
            <a:br>
              <a:rPr lang="en-US" sz="2700" dirty="0">
                <a:solidFill>
                  <a:schemeClr val="tx1"/>
                </a:solidFill>
              </a:rPr>
            </a:br>
            <a:r>
              <a:rPr lang="en-US" sz="2700" dirty="0">
                <a:solidFill>
                  <a:schemeClr val="tx1"/>
                </a:solidFill>
              </a:rPr>
              <a:t>		- </a:t>
            </a:r>
            <a:r>
              <a:rPr lang="en-US" sz="2700" dirty="0">
                <a:solidFill>
                  <a:srgbClr val="00B050"/>
                </a:solidFill>
              </a:rPr>
              <a:t>CHRONIC carriers </a:t>
            </a:r>
            <a:r>
              <a:rPr lang="en-US" sz="2700" dirty="0">
                <a:solidFill>
                  <a:schemeClr val="tx1"/>
                </a:solidFill>
              </a:rPr>
              <a:t>harbor the pathogen for months,</a:t>
            </a:r>
            <a:br>
              <a:rPr lang="en-US" sz="2700" dirty="0">
                <a:solidFill>
                  <a:schemeClr val="tx1"/>
                </a:solidFill>
              </a:rPr>
            </a:br>
            <a:r>
              <a:rPr lang="en-US" sz="2700" dirty="0">
                <a:solidFill>
                  <a:schemeClr val="tx1"/>
                </a:solidFill>
              </a:rPr>
              <a:t>			years or a lifetime after recovering from the</a:t>
            </a:r>
            <a:br>
              <a:rPr lang="en-US" sz="2700" dirty="0">
                <a:solidFill>
                  <a:schemeClr val="tx1"/>
                </a:solidFill>
              </a:rPr>
            </a:br>
            <a:r>
              <a:rPr lang="en-US" sz="2700" dirty="0">
                <a:solidFill>
                  <a:schemeClr val="tx1"/>
                </a:solidFill>
              </a:rPr>
              <a:t>			illness</a:t>
            </a:r>
            <a:br>
              <a:rPr lang="en-US" sz="2700" dirty="0">
                <a:solidFill>
                  <a:schemeClr val="tx1"/>
                </a:solidFill>
              </a:rPr>
            </a:br>
            <a:endParaRPr lang="en-US" sz="28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fontScale="90000"/>
          </a:bodyPr>
          <a:lstStyle/>
          <a:p>
            <a:r>
              <a:rPr lang="en-US" sz="2800" dirty="0">
                <a:solidFill>
                  <a:schemeClr val="tx1"/>
                </a:solidFill>
              </a:rPr>
              <a:t>INFECTIOUS DISEASE TRANSMISSION usually occurs in</a:t>
            </a:r>
            <a:br>
              <a:rPr lang="en-US" sz="2800" dirty="0">
                <a:solidFill>
                  <a:schemeClr val="tx1"/>
                </a:solidFill>
              </a:rPr>
            </a:br>
            <a:r>
              <a:rPr lang="en-US" sz="2800" dirty="0">
                <a:solidFill>
                  <a:schemeClr val="tx1"/>
                </a:solidFill>
              </a:rPr>
              <a:t>	one of the following ways:</a:t>
            </a:r>
            <a:br>
              <a:rPr lang="en-US" sz="2800" dirty="0">
                <a:solidFill>
                  <a:schemeClr val="tx1"/>
                </a:solidFill>
              </a:rPr>
            </a:br>
            <a:br>
              <a:rPr lang="en-US" sz="2800" dirty="0">
                <a:solidFill>
                  <a:schemeClr val="tx1"/>
                </a:solidFill>
              </a:rPr>
            </a:br>
            <a:r>
              <a:rPr lang="en-US" sz="2800" dirty="0">
                <a:solidFill>
                  <a:schemeClr val="tx1"/>
                </a:solidFill>
              </a:rPr>
              <a:t>	</a:t>
            </a:r>
            <a:r>
              <a:rPr lang="en-US" sz="2200" dirty="0">
                <a:solidFill>
                  <a:schemeClr val="tx1"/>
                </a:solidFill>
              </a:rPr>
              <a:t>CONTACT</a:t>
            </a:r>
            <a:br>
              <a:rPr lang="en-US" sz="2200" dirty="0">
                <a:solidFill>
                  <a:schemeClr val="tx1"/>
                </a:solidFill>
              </a:rPr>
            </a:br>
            <a:r>
              <a:rPr lang="en-US" sz="2200" dirty="0">
                <a:solidFill>
                  <a:schemeClr val="tx1"/>
                </a:solidFill>
              </a:rPr>
              <a:t>		- direct: touching, kissing, sexual intercourse</a:t>
            </a:r>
            <a:br>
              <a:rPr lang="en-US" sz="2200" dirty="0">
                <a:solidFill>
                  <a:schemeClr val="tx1"/>
                </a:solidFill>
              </a:rPr>
            </a:br>
            <a:r>
              <a:rPr lang="en-US" sz="2200" dirty="0">
                <a:solidFill>
                  <a:schemeClr val="tx1"/>
                </a:solidFill>
              </a:rPr>
              <a:t>		- indirect: fomites</a:t>
            </a:r>
            <a:br>
              <a:rPr lang="en-US" sz="2200" dirty="0">
                <a:solidFill>
                  <a:schemeClr val="tx1"/>
                </a:solidFill>
              </a:rPr>
            </a:br>
            <a:r>
              <a:rPr lang="en-US" sz="2200" dirty="0">
                <a:solidFill>
                  <a:schemeClr val="tx1"/>
                </a:solidFill>
              </a:rPr>
              <a:t>		</a:t>
            </a:r>
            <a:r>
              <a:rPr lang="en-US" sz="2200">
                <a:solidFill>
                  <a:schemeClr val="tx1"/>
                </a:solidFill>
              </a:rPr>
              <a:t>- respiratory droplets </a:t>
            </a:r>
            <a:r>
              <a:rPr lang="en-US" sz="2200" dirty="0">
                <a:solidFill>
                  <a:schemeClr val="tx1"/>
                </a:solidFill>
              </a:rPr>
              <a:t>that travel less than one meter </a:t>
            </a:r>
            <a:br>
              <a:rPr lang="en-US" sz="2200" dirty="0">
                <a:solidFill>
                  <a:schemeClr val="tx1"/>
                </a:solidFill>
              </a:rPr>
            </a:br>
            <a:r>
              <a:rPr lang="en-US" sz="2200" dirty="0">
                <a:solidFill>
                  <a:schemeClr val="tx1"/>
                </a:solidFill>
              </a:rPr>
              <a:t>			from the reservoir to the host</a:t>
            </a:r>
            <a:br>
              <a:rPr lang="en-US" sz="2200" dirty="0">
                <a:solidFill>
                  <a:schemeClr val="tx1"/>
                </a:solidFill>
              </a:rPr>
            </a:br>
            <a:r>
              <a:rPr lang="en-US" sz="2200" dirty="0">
                <a:solidFill>
                  <a:schemeClr val="tx1"/>
                </a:solidFill>
              </a:rPr>
              <a:t>	VEHICLES</a:t>
            </a:r>
            <a:br>
              <a:rPr lang="en-US" sz="2200" dirty="0">
                <a:solidFill>
                  <a:schemeClr val="tx1"/>
                </a:solidFill>
              </a:rPr>
            </a:br>
            <a:r>
              <a:rPr lang="en-US" sz="2200" dirty="0">
                <a:solidFill>
                  <a:schemeClr val="tx1"/>
                </a:solidFill>
              </a:rPr>
              <a:t>		- airborne droplets that travel more than 						one meter from the reservoir to the host</a:t>
            </a:r>
            <a:br>
              <a:rPr lang="en-US" sz="2200" dirty="0">
                <a:solidFill>
                  <a:schemeClr val="tx1"/>
                </a:solidFill>
              </a:rPr>
            </a:br>
            <a:r>
              <a:rPr lang="en-US" sz="2200" dirty="0">
                <a:solidFill>
                  <a:schemeClr val="tx1"/>
                </a:solidFill>
              </a:rPr>
              <a:t>		- waterborne</a:t>
            </a:r>
            <a:br>
              <a:rPr lang="en-US" sz="2200" dirty="0">
                <a:solidFill>
                  <a:schemeClr val="tx1"/>
                </a:solidFill>
              </a:rPr>
            </a:br>
            <a:r>
              <a:rPr lang="en-US" sz="2200" dirty="0">
                <a:solidFill>
                  <a:schemeClr val="tx1"/>
                </a:solidFill>
              </a:rPr>
              <a:t>		- food-borne (food poisoning)</a:t>
            </a:r>
            <a:br>
              <a:rPr lang="en-US" sz="2200" dirty="0">
                <a:solidFill>
                  <a:schemeClr val="tx1"/>
                </a:solidFill>
              </a:rPr>
            </a:br>
            <a:r>
              <a:rPr lang="en-US" sz="2200" dirty="0">
                <a:solidFill>
                  <a:schemeClr val="tx1"/>
                </a:solidFill>
              </a:rPr>
              <a:t>	VECTORS</a:t>
            </a:r>
            <a:br>
              <a:rPr lang="en-US" sz="2200" dirty="0">
                <a:solidFill>
                  <a:schemeClr val="tx1"/>
                </a:solidFill>
              </a:rPr>
            </a:br>
            <a:r>
              <a:rPr lang="en-US" sz="2200" dirty="0">
                <a:solidFill>
                  <a:schemeClr val="tx1"/>
                </a:solidFill>
              </a:rPr>
              <a:t>		- mechanical</a:t>
            </a:r>
            <a:br>
              <a:rPr lang="en-US" sz="2200" dirty="0">
                <a:solidFill>
                  <a:schemeClr val="tx1"/>
                </a:solidFill>
              </a:rPr>
            </a:br>
            <a:r>
              <a:rPr lang="en-US" sz="2200" dirty="0">
                <a:solidFill>
                  <a:schemeClr val="tx1"/>
                </a:solidFill>
              </a:rPr>
              <a:t>		- biological</a:t>
            </a:r>
            <a:br>
              <a:rPr lang="en-US" sz="2200" dirty="0">
                <a:solidFill>
                  <a:schemeClr val="tx1"/>
                </a:solidFill>
              </a:rPr>
            </a:br>
            <a:endParaRPr lang="en-US" sz="2200" dirty="0">
              <a:solidFill>
                <a:schemeClr val="tx1"/>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468112"/>
          </a:xfrm>
        </p:spPr>
        <p:txBody>
          <a:bodyPr>
            <a:normAutofit/>
          </a:bodyPr>
          <a:lstStyle/>
          <a:p>
            <a:pPr algn="ctr"/>
            <a:r>
              <a:rPr lang="en-US" sz="3600" dirty="0">
                <a:solidFill>
                  <a:srgbClr val="00B050"/>
                </a:solidFill>
              </a:rPr>
              <a:t>CATEGORIES OF INFECTIONS</a:t>
            </a:r>
            <a:br>
              <a:rPr lang="en-US" sz="3600" dirty="0">
                <a:solidFill>
                  <a:srgbClr val="00B050"/>
                </a:solidFill>
              </a:rPr>
            </a:br>
            <a:br>
              <a:rPr lang="en-US" sz="3600" dirty="0">
                <a:solidFill>
                  <a:srgbClr val="00B050"/>
                </a:solidFill>
              </a:rPr>
            </a:br>
            <a:br>
              <a:rPr lang="en-US" sz="3600" dirty="0">
                <a:solidFill>
                  <a:srgbClr val="00B050"/>
                </a:solidFill>
              </a:rPr>
            </a:br>
            <a:br>
              <a:rPr lang="en-US" sz="3600" dirty="0">
                <a:solidFill>
                  <a:srgbClr val="00B050"/>
                </a:solidFill>
              </a:rPr>
            </a:br>
            <a:br>
              <a:rPr lang="en-US" sz="3600" dirty="0">
                <a:solidFill>
                  <a:srgbClr val="00B050"/>
                </a:solidFill>
              </a:rPr>
            </a:br>
            <a:endParaRPr lang="en-US" sz="3600" dirty="0">
              <a:solidFill>
                <a:srgbClr val="00B050"/>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15712"/>
          </a:xfrm>
        </p:spPr>
        <p:txBody>
          <a:bodyPr>
            <a:normAutofit/>
          </a:bodyPr>
          <a:lstStyle/>
          <a:p>
            <a:r>
              <a:rPr lang="en-US" sz="2800" dirty="0">
                <a:solidFill>
                  <a:schemeClr val="tx1"/>
                </a:solidFill>
              </a:rPr>
              <a:t>	</a:t>
            </a:r>
            <a:r>
              <a:rPr lang="en-US" sz="2800" dirty="0">
                <a:solidFill>
                  <a:srgbClr val="7030A0"/>
                </a:solidFill>
              </a:rPr>
              <a:t>1. LOCAL INFECTIONS</a:t>
            </a:r>
            <a:br>
              <a:rPr lang="en-US" sz="2800" dirty="0">
                <a:solidFill>
                  <a:srgbClr val="7030A0"/>
                </a:solidFill>
              </a:rPr>
            </a:br>
            <a:r>
              <a:rPr lang="en-US" sz="2800" dirty="0">
                <a:solidFill>
                  <a:srgbClr val="7030A0"/>
                </a:solidFill>
              </a:rPr>
              <a:t>	2. FOCAL INFECTIONS</a:t>
            </a:r>
            <a:br>
              <a:rPr lang="en-US" sz="2800" dirty="0">
                <a:solidFill>
                  <a:srgbClr val="7030A0"/>
                </a:solidFill>
              </a:rPr>
            </a:br>
            <a:r>
              <a:rPr lang="en-US" sz="2800" dirty="0">
                <a:solidFill>
                  <a:srgbClr val="7030A0"/>
                </a:solidFill>
              </a:rPr>
              <a:t>	3. METASTATIC INFECTIONS</a:t>
            </a:r>
            <a:br>
              <a:rPr lang="en-US" sz="2800" dirty="0">
                <a:solidFill>
                  <a:srgbClr val="7030A0"/>
                </a:solidFill>
              </a:rPr>
            </a:br>
            <a:br>
              <a:rPr lang="en-US" sz="2800" dirty="0">
                <a:solidFill>
                  <a:schemeClr val="tx1"/>
                </a:solidFill>
              </a:rPr>
            </a:br>
            <a:r>
              <a:rPr lang="en-US" sz="2800" dirty="0">
                <a:solidFill>
                  <a:schemeClr val="tx1"/>
                </a:solidFill>
              </a:rPr>
              <a:t>	</a:t>
            </a:r>
            <a:r>
              <a:rPr lang="en-US" sz="2800" dirty="0">
                <a:solidFill>
                  <a:srgbClr val="002060"/>
                </a:solidFill>
              </a:rPr>
              <a:t>4. PRIMARY INFECTIONS</a:t>
            </a:r>
            <a:br>
              <a:rPr lang="en-US" sz="2800" dirty="0">
                <a:solidFill>
                  <a:srgbClr val="002060"/>
                </a:solidFill>
              </a:rPr>
            </a:br>
            <a:r>
              <a:rPr lang="en-US" sz="2800" dirty="0">
                <a:solidFill>
                  <a:srgbClr val="002060"/>
                </a:solidFill>
              </a:rPr>
              <a:t>	5. SECONDARY INFECTIONS</a:t>
            </a:r>
            <a:br>
              <a:rPr lang="en-US" sz="2800" dirty="0">
                <a:solidFill>
                  <a:srgbClr val="002060"/>
                </a:solidFill>
              </a:rPr>
            </a:br>
            <a:r>
              <a:rPr lang="en-US" sz="2800" dirty="0">
                <a:solidFill>
                  <a:schemeClr val="tx1"/>
                </a:solidFill>
              </a:rPr>
              <a:t>	</a:t>
            </a:r>
            <a:br>
              <a:rPr lang="en-US" sz="2800" dirty="0">
                <a:solidFill>
                  <a:schemeClr val="tx1"/>
                </a:solidFill>
              </a:rPr>
            </a:br>
            <a:r>
              <a:rPr lang="en-US" sz="2800" dirty="0">
                <a:solidFill>
                  <a:schemeClr val="tx1"/>
                </a:solidFill>
              </a:rPr>
              <a:t>	</a:t>
            </a:r>
            <a:r>
              <a:rPr lang="en-US" sz="2800" dirty="0">
                <a:solidFill>
                  <a:srgbClr val="0070C0"/>
                </a:solidFill>
              </a:rPr>
              <a:t>6. SUPERINFECTIONS</a:t>
            </a:r>
            <a:br>
              <a:rPr lang="en-US" sz="2800" dirty="0">
                <a:solidFill>
                  <a:schemeClr val="tx1"/>
                </a:solidFill>
              </a:rPr>
            </a:br>
            <a:br>
              <a:rPr lang="en-US" sz="2800" dirty="0">
                <a:solidFill>
                  <a:schemeClr val="tx1"/>
                </a:solidFill>
              </a:rPr>
            </a:br>
            <a:r>
              <a:rPr lang="en-US" sz="2800" dirty="0">
                <a:solidFill>
                  <a:schemeClr val="tx1"/>
                </a:solidFill>
              </a:rPr>
              <a:t>	</a:t>
            </a:r>
            <a:br>
              <a:rPr lang="en-US" sz="2800" dirty="0">
                <a:solidFill>
                  <a:schemeClr val="tx1"/>
                </a:solidFill>
              </a:rPr>
            </a:br>
            <a:endParaRPr lang="en-US" sz="2800" dirty="0">
              <a:solidFill>
                <a:schemeClr val="tx1"/>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239512"/>
          </a:xfrm>
        </p:spPr>
        <p:txBody>
          <a:bodyPr>
            <a:normAutofit/>
          </a:bodyPr>
          <a:lstStyle/>
          <a:p>
            <a:r>
              <a:rPr lang="en-US" sz="2800" dirty="0">
                <a:solidFill>
                  <a:schemeClr val="tx1"/>
                </a:solidFill>
              </a:rPr>
              <a:t>	</a:t>
            </a:r>
            <a:r>
              <a:rPr lang="en-US" sz="2800" dirty="0">
                <a:solidFill>
                  <a:srgbClr val="7030A0"/>
                </a:solidFill>
              </a:rPr>
              <a:t>7. ACUTE INFECTIONS</a:t>
            </a:r>
            <a:br>
              <a:rPr lang="en-US" sz="2800" dirty="0">
                <a:solidFill>
                  <a:srgbClr val="7030A0"/>
                </a:solidFill>
              </a:rPr>
            </a:br>
            <a:r>
              <a:rPr lang="en-US" sz="2800" dirty="0">
                <a:solidFill>
                  <a:srgbClr val="7030A0"/>
                </a:solidFill>
              </a:rPr>
              <a:t>	8. CHRONIC INFECTIONS</a:t>
            </a:r>
            <a:br>
              <a:rPr lang="en-US" sz="2800" dirty="0">
                <a:solidFill>
                  <a:srgbClr val="7030A0"/>
                </a:solidFill>
              </a:rPr>
            </a:br>
            <a:r>
              <a:rPr lang="en-US" sz="2800" dirty="0">
                <a:solidFill>
                  <a:srgbClr val="7030A0"/>
                </a:solidFill>
              </a:rPr>
              <a:t>	9. LATENT INFECTIONS</a:t>
            </a:r>
            <a:br>
              <a:rPr lang="en-US" sz="2800" dirty="0">
                <a:solidFill>
                  <a:schemeClr val="tx1"/>
                </a:solidFill>
              </a:rPr>
            </a:br>
            <a:br>
              <a:rPr lang="en-US" sz="2800" dirty="0">
                <a:solidFill>
                  <a:schemeClr val="tx1"/>
                </a:solidFill>
              </a:rPr>
            </a:br>
            <a:r>
              <a:rPr lang="en-US" sz="2800" dirty="0">
                <a:solidFill>
                  <a:schemeClr val="tx1"/>
                </a:solidFill>
              </a:rPr>
              <a:t>	</a:t>
            </a:r>
            <a:r>
              <a:rPr lang="en-US" sz="2800" dirty="0">
                <a:solidFill>
                  <a:srgbClr val="002060"/>
                </a:solidFill>
              </a:rPr>
              <a:t>10. SUBCLINICAL INFECTIONS</a:t>
            </a:r>
            <a:br>
              <a:rPr lang="en-US" sz="2800" dirty="0">
                <a:solidFill>
                  <a:schemeClr val="tx1"/>
                </a:solidFill>
              </a:rPr>
            </a:br>
            <a:br>
              <a:rPr lang="en-US" sz="2800" dirty="0">
                <a:solidFill>
                  <a:schemeClr val="tx1"/>
                </a:solidFill>
              </a:rPr>
            </a:br>
            <a:r>
              <a:rPr lang="en-US" sz="2800" dirty="0">
                <a:solidFill>
                  <a:schemeClr val="tx1"/>
                </a:solidFill>
              </a:rPr>
              <a:t>	</a:t>
            </a:r>
            <a:r>
              <a:rPr lang="en-US" sz="2800" dirty="0">
                <a:solidFill>
                  <a:srgbClr val="0070C0"/>
                </a:solidFill>
              </a:rPr>
              <a:t>11. EXOGENOUS INFECTIONS</a:t>
            </a:r>
            <a:br>
              <a:rPr lang="en-US" sz="2800" dirty="0">
                <a:solidFill>
                  <a:srgbClr val="0070C0"/>
                </a:solidFill>
              </a:rPr>
            </a:br>
            <a:r>
              <a:rPr lang="en-US" sz="2800" dirty="0">
                <a:solidFill>
                  <a:srgbClr val="0070C0"/>
                </a:solidFill>
              </a:rPr>
              <a:t>	12. ENDOGENOUS INFECTIONS</a:t>
            </a:r>
            <a:br>
              <a:rPr lang="en-US" sz="2800" dirty="0">
                <a:solidFill>
                  <a:srgbClr val="0070C0"/>
                </a:solidFill>
              </a:rPr>
            </a:br>
            <a:r>
              <a:rPr lang="en-US" sz="2800" dirty="0">
                <a:solidFill>
                  <a:schemeClr val="tx1"/>
                </a:solidFill>
              </a:rPr>
              <a:t>	</a:t>
            </a:r>
            <a:br>
              <a:rPr lang="en-US" sz="2800" dirty="0">
                <a:solidFill>
                  <a:schemeClr val="tx1"/>
                </a:solidFill>
              </a:rPr>
            </a:br>
            <a:br>
              <a:rPr lang="en-US" sz="2800" dirty="0">
                <a:solidFill>
                  <a:schemeClr val="tx1"/>
                </a:solidFill>
              </a:rPr>
            </a:br>
            <a:endParaRPr lang="en-US" sz="2800" dirty="0">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1099</TotalTime>
  <Words>879</Words>
  <Application>Microsoft Office PowerPoint</Application>
  <PresentationFormat>On-screen Show (4:3)</PresentationFormat>
  <Paragraphs>111</Paragraphs>
  <Slides>105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105</vt:i4>
      </vt:variant>
    </vt:vector>
  </HeadingPairs>
  <TitlesOfParts>
    <vt:vector size="110" baseType="lpstr">
      <vt:lpstr>Calibri</vt:lpstr>
      <vt:lpstr>Constantia</vt:lpstr>
      <vt:lpstr>Wingdings</vt:lpstr>
      <vt:lpstr>Wingdings 2</vt:lpstr>
      <vt:lpstr>Flow</vt:lpstr>
      <vt:lpstr>Lecture Packet 1</vt:lpstr>
      <vt:lpstr>A. What is microbiology?   - it is the study of organisms that are too small to be seen    with the naked eye; the study of microbes or    microorganisms   - “bugs” and “germs” are terms usually used by the     media to describe microorganisms, but these are    NOT generally used by microbiologists any more     </vt:lpstr>
      <vt:lpstr>Examples of organisms studied by microbiologists:   - viruses  - bacteria  - protozoa  - algae  - fungi  - invertebrate animals (worms and insects)     </vt:lpstr>
      <vt:lpstr>All of the examples above are currently considered to be living things (organisms) except perhaps one; EXPLAIN*:   VIRUSES do not currently belong to any of the kingdoms of    living organisms and they do NOT show all of the    characteristics we typically think of when describing   an organism.     </vt:lpstr>
      <vt:lpstr>A Bacteriophage Virus  - viruses have no cell parts; there is no cell membrane, cell wall,    ribosomes nor organelles (You don’t treat viral infections    with antibiotics because of this).    - they also never have DNA and RNA, only DNA OR RNA.</vt:lpstr>
      <vt:lpstr>What are the characteristics usually seen in living things?   - they are made of cells    (this is a part of the CELL THEORY which states:    1. all living things are made of cells    2. the smallest living thing is a cell    3. all cells come from pre-existing cells)  - they are highly organized  - they utilize energy (this is why you eat and breathe)  - they reproduce *  - they evolve *  - they have definite life spans  - they respond to stimuli     </vt:lpstr>
      <vt:lpstr>B. Why Do People Study Microbiology?   1.  Should our goal be to eliminate all microbes from the    planet?     If we eliminated our normal bacterial flora would     there be a consequence?    If we eliminated saprophytic bacteria and fungi,     would there be a consequence?    People have studied microbes out of curiosity to find out   why they are here and what they do;  in so doing, we    have found out that life on our planet depends upon    microbes.  </vt:lpstr>
      <vt:lpstr> 2.  People study microbiology because it has practical $$$$   applications in industry $$$$.    The Food Preparation Industry- packaged,      processed and restaurant foods companies     are all interested in knowing how microbes    will affect their food and the people who     eat it.       </vt:lpstr>
      <vt:lpstr> The Microbial Fermentation Industry makes:   bread (Saccharomyces spp.)   beer (Saccharomyces spp.)   wine (Saccharomyces spp.)   vegetables- sauerkraut, pickles, soy sauce, tofu,     poi, olives and chocolate    vinegar (Saccharomyces and Acetobacter)   fermented milk products such as yogurt      (Streptococcus thermophilus and      Lactobacillus bulgaricus), cheeses, sour     cream, buttermilk  </vt:lpstr>
      <vt:lpstr> FOOD MICROBIOLOGY   SINGLE CELL PROTEIN sources- Spirulina   Food spoilage and preservation   Dairy food microbiology   INDUSTRIAL PRODUCTS   Pharmaceuticals   Food additives   Enzymes   Bioengineering of transgenic plants and animals to produce     hundreds of products   Mining   Biofuels and Industrial Products      Bio-deterioration is another concern for many industries     because microbes can destroy the products that they     sell. </vt:lpstr>
      <vt:lpstr> AGRICULTURAL MICROBIOLOGY   - farming depends upon microorganisms   WASTE DISPOSAL and POTABLE WATER   - Aquatic microbiology   - sewage treatment and water treatment requires a      knowledge of microbes   BIOREMEDIATION   - an “up and coming” industry that attempts to find microbes     which can be used to solve environmental problems     </vt:lpstr>
      <vt:lpstr> 3. Microbes are easy to study and are used for RESEARCH    PURPOSES.    - microbes are small, simple, inexpensive, reproduce     rapidly and are adaptable   - the biochemistry and genetics of all living      organisms is basically the same   - much of current technology depends upon the     research done using microbes    - Biotechnology and Genetic engineering    </vt:lpstr>
      <vt:lpstr> 4. you will be microbiologists for the rest of your lives as    HEALTH PROFESSIONALS!    - Public health microbiology, epidemiology, immunology    - treatment (tx) of infectious diseases makes your     knowledge of microbial pathogens crucial to     the care of your patients, and to yourself,     your family and your friends.   - prevention (px) of the spread of disease is      mandatory in the medical professions.   - tx of immunocompromised patients is becoming     more common for a variety of reasons and     you must think about aseptic technique! </vt:lpstr>
      <vt:lpstr> You will need to understand the epidemiology of disease    and be familiar with the following organizations     involved in confining the spread of infectious     diseases:    CDC = Centers for Disease Control and Prevention    www.cdc.gov    NIH = National Institute of Health    WHO = World Health Organization    USPHS = United States Public Health Service  </vt:lpstr>
      <vt:lpstr>Characteristics of Microbes   Prokaryotes: have no defined nucleus or membrane bound    organelles; they include:    - bacteria and cyanobacteria (blue green      algae)   Eukaryotes: have a defined nucleus and membrane bound    organelles; they include:    - protists, fungi, plants and animals    </vt:lpstr>
      <vt:lpstr>Prokaryotic cells </vt:lpstr>
      <vt:lpstr>Eukaryotic Cells </vt:lpstr>
      <vt:lpstr> Most microbes, such as bacteria, are measured in     micrometers (μmeters) (microns); one micrometer    is one millionth of a meter.   Some helminths (worms) are measured in millimeters (mm)    which is one thousandth of a meter.   Viruses are measured in nanometers (nm) which is one    billionth of a meter.    </vt:lpstr>
      <vt:lpstr> ARE MOST MICROBES HARMFUL or HELPFUL??    - most microbes are free living in the environment,    many are saprophytes (decomposers)    - only a small percentage are parasites that live off     of a host    - you live with your own microbial flora (the     helpful microbes that live on and in you)   </vt:lpstr>
      <vt:lpstr>D.  CLASSIFICATION of MICROORGANISMS   Why is the guinea pig called Cavia porcellus, your dog is  called Canis familiaris and your cat called Felis domesticus  by scientists?   Scientific names are much preferred over common names  by scientists because they show relationships between  organisms and they are uniform around the world to prevent  confusion.   - starfish, crayfish, silverfish, catfish, jellyfish aren’t all fish?   - what do you wear when you see a seahorse?   - are mountain lions and cougars the same animal?   - is Spanish moss a real moss plant?   - is ringworm a worm?  </vt:lpstr>
      <vt:lpstr>YOUR SCIENTIFIC NAME is  Homo sapiens.   The system of naming organisms with 2 words was developed by a Swedish scientist named Carolus Linnaeus and is called binomial nomenclature.   The first name of any scientific name is called  the genus name and it is underlined and the first letter is capitalized; the second name of any scientific name is the species name and it is all in lower case but also underlined.  The underlining can be excused if the names are written in italics.   E. coli, Treponema pallidum, Borrelia burgdorferi    </vt:lpstr>
      <vt:lpstr>There are three DOMAINS into which all living things are classified:    ARCHEA (Kingdom Archaebacteria)   BACTERIA (Kingdom Eubacteria)   EUKARYA or EUKARYOTA    (Kingdoms Protista, Fungi, Plantae and Animalia)    </vt:lpstr>
      <vt:lpstr>The Three DOMAINS</vt:lpstr>
      <vt:lpstr>Within the three domains, currently there are different ways to classify organisms into kingdoms.   KPCOFGS   Kingdom  Phylum (= Divisions in the Plant Kingdom)  Class  Order  Family  Genus  Species       - subspecies, strains, serovars, serotypes  </vt:lpstr>
      <vt:lpstr>Classification of Humans</vt:lpstr>
      <vt:lpstr>We will refer to the 6 kingdom system of classifying living  things, but other systems do exist and one day  viruses may be included in their own kingdom.  KINGDOM EUBACTERIA  - along with the bacteria in the kingdom Archaebacteria,    these bacteria were formerly in one kingdom    called the kingdom Monera   - unicellular prokaryotes  - examples include: bacteria, cyanobacteria (formerly     blue-green algae) </vt:lpstr>
      <vt:lpstr>Spirulina is a cyanobacterium, high in nutrients and sold in health food stores in tablet form. </vt:lpstr>
      <vt:lpstr>Name the organisms </vt:lpstr>
      <vt:lpstr>KINGDOM ARCHAEBACTERIA    - unicellular prokaryotes with unique cell    walls that live in harsh environments    (extremophiles)   - they may have been related to earth’s earliest     organisms   - examples include: thermophiles, halophiles     and methanogens     </vt:lpstr>
      <vt:lpstr>PowerPoint Presentation</vt:lpstr>
      <vt:lpstr>KINGDOM PROTISTA   - unicellular eukaryotes  - examples include: algae, protozoa (amoeba, paramecia)     euglena      </vt:lpstr>
      <vt:lpstr>Name the organism </vt:lpstr>
      <vt:lpstr>Name the organism </vt:lpstr>
      <vt:lpstr>Name the organisms </vt:lpstr>
      <vt:lpstr>Name the organisms within the RBC’s</vt:lpstr>
      <vt:lpstr>Name the organisms</vt:lpstr>
      <vt:lpstr>Name the organisms</vt:lpstr>
      <vt:lpstr>Name the organisms</vt:lpstr>
      <vt:lpstr>Name the organism</vt:lpstr>
      <vt:lpstr>KINGDOM FUNGI   - multicellular (except yeast), eukaryotic, nonmotile,   absorptive heterotrophs  - examples include: yeast, mold, mildew, mushrooms,      thrush, ringworm,          </vt:lpstr>
      <vt:lpstr>Name the organisms</vt:lpstr>
      <vt:lpstr>Name the organisms</vt:lpstr>
      <vt:lpstr>Name the organism </vt:lpstr>
      <vt:lpstr>Name the organism</vt:lpstr>
      <vt:lpstr>KINGDOM PLANTAE   - multicellular, eukaryotic, nonmotile, photoautotrophs  - examples include: mosses, ferns, cone bearing plants,     flowering plants      </vt:lpstr>
      <vt:lpstr>KINGDOM ANIMALIA   - multicellular, eukaryotic, motile (at some stage in their   life cycle), ingestive heterotrophs  - examples include: invertebrates (insects, worms)             vertebrates (fish, amphibians, reptiles,       birds, mammals)     </vt:lpstr>
      <vt:lpstr>THE HISTORY of MICROBIOLOGY</vt:lpstr>
      <vt:lpstr>The advances in microbiology are the compiled efforts of many  scientists whose cumulative efforts have allowed us to be  where we are today in our knowledge and use of  microorganisms.  About 400 years ago, microbiology didn’t exist, it was a mystery;   they did though believe in concepts like ABIOGENESIS!!   ABIOGENESIS (spontaneous generation) is the theory that    living organisms don’t always have to come from    other living organisms.   </vt:lpstr>
      <vt:lpstr>The first important advancement needed to study  microbiology was the development of the  microscope.  In the late 1500’s, Zaccharias Jannsen was credited with developing  the first compound light microscope; unfortunately these  microscopes lacked one important feature critical to a good  microscope.  All good microscopes must have:  a) good magnification: the ability to make an object appear    larger   b) good resolution: the ability to see 2 objects, which are    close together, as 2 distinct objects and not as one object   (we refer to this as CLARITY or lack of blurriness) </vt:lpstr>
      <vt:lpstr>The early Jannsen microscopes lacked resolution.  This problem was amazingly corrected by famous astronomers  such as Galileo and Kepler, who transferred their ability to  make lenses from telescopes to make lenses for  microscopes which had good resolution.      </vt:lpstr>
      <vt:lpstr>THERE ARE BASICALLY 3 TYPES of MICROSCOPES</vt:lpstr>
      <vt:lpstr>B) COMPOUND LIGHT MICROSCOPES   - have 2 or more glass lenses in sequence that are used to    look through.  - the total magnifying power of a compound light     microscope is determined by:   multiplying the ocular lens power X the objective     lens power.  - the maximum magnification with a compound light     microscope is about 2,000X.  - most microscopic specimens that we see under a compound    light microscope need to be stained to see them;    staining adds color to normally colorless bacteria but it    also KILLS the bacteria.  </vt:lpstr>
      <vt:lpstr> There are several types of compound light microscopes:   a) bright field    - the typical lab microscope   b) phase contrast    - allows better visualization of intracellular       detail, cilia, and flagella moving  in     LIVE specimens   c) dark field    - allows us to see difficult to stain microbes     and allows the detection of motility     (syphilis used to be diagnosed with       this type of microscope)   d) fluorescent    - commonly used in diagnostic microbiology     and serology (the study of antibodies      and antigens in serum and other body      fluids) </vt:lpstr>
      <vt:lpstr>COMPOUND LIGHT MICROSCOPE</vt:lpstr>
      <vt:lpstr>Unstained vs. stained cheek cells looking through a bright field microscope.</vt:lpstr>
      <vt:lpstr>Syphilis spirochetes see through a dark field microscope</vt:lpstr>
      <vt:lpstr>Phase contrast microscopy</vt:lpstr>
      <vt:lpstr>Fluorescent microscopy  Staining to detect cytomegalovirus- the bright green areas are the virus    covered with antibodies tagged with a fluorescent  dye that target    only cytomegalovirus.</vt:lpstr>
      <vt:lpstr>C) ELECTRON MICROSCOPES  - electromagnets replace glass lenses, specimens may need    to be thin sectioned and they are in a vacuum (the   specimen is dead)    - TEM (transmission electron microscope)   - used to see internal details of cells and organelles    and to see viruses   - can magnify over 1,000,000 X   - SEM (scanning electron microscope)   - used to see the surfaces of specimens in a “3D”     like appearance; can also see viruses   - can magnify up to approximately 100,000 X  </vt:lpstr>
      <vt:lpstr>Electron microscopes </vt:lpstr>
      <vt:lpstr>TEM micrograph                        SEM micrograph</vt:lpstr>
      <vt:lpstr>In the 1600’s, Robert Hooke used a compound light microscope when looking at dead cork tissue and was the first to use the term “cell” to describe the basic unit of all living things.</vt:lpstr>
      <vt:lpstr>In the 1670’s, Anton van Leeuvanhoek was the first to see, draw and describe “wee beasties” and “small animacules” which were bacteria and protozoa; we consider him the “father of bacteriology and protozoology.</vt:lpstr>
      <vt:lpstr>THE GOLDEN AGE OF MICROBIOLOGY (1857 – 1914)  With the development of the microscope, the age old controversies of spontaneous generation, fermentation and the germ theory of disease were finally solved.  </vt:lpstr>
      <vt:lpstr>LOUIS PASTEUR (France) – the “father of microbiology”   </vt:lpstr>
      <vt:lpstr>Pasteur disproved the theory of spontaneous generation, as it related to microbes, with his swan neck flask experiments.</vt:lpstr>
      <vt:lpstr> Pasteur also discovered how fermentation occurred and that yeast cause the fermentation of grape juice into wine.  To save the French wine industry, which was suffering from a problem where many wine bottles started to contain vinegar, instead of wine, Louis Pasteur developed the process of PASTEURIZATION.   Pasteur also determined why vaccines worked and went to work developing vaccines.  One vaccine he developed for rabies, led to him being paid a large sum of money, with which he established the Pasteur Institute.   Pasteur was also interested in trying to prove the “germ theory of disease.”  </vt:lpstr>
      <vt:lpstr>With the discovery of bacteria and proof that biogenesis occurs to create all living organisms, the next major step in microbiology was to prove the  GERM THEORY OF DISEASE.  The germ theory of disease tried to prove that microbes could cause people to get sick.    </vt:lpstr>
      <vt:lpstr>Robert Koch (Germany) – the “father of the microbiology laboratory”</vt:lpstr>
      <vt:lpstr>Koch’s Postulates- a method of determining the etiologic agent      of infectious diseases.  1.  The suspected etiologic agent must be found in every case of the disease and be  absent in healthy hosts.  2.  The suspected etiologic agent must be isolated in pure culture and identified.   3.  The suspected etiologic agent when inoculated into a healthy susceptible host must  come down with the same disease as in step 1.  4.  The same etiologic agent from step 2 must be isolated and identified in the second  diseased animal.   Koch proved that bacteria do cause infection and disease AND with his   postulates developed a method to identify which bacteria cause each  infectious disease.  </vt:lpstr>
      <vt:lpstr>PowerPoint Presentation</vt:lpstr>
      <vt:lpstr>Koch and his colleagues also contributed other advances in the microbiology laboratory including:   a) simple staining techniques were developed to see bacteria  b) the first photographs of bacteria in diseased tissue were taken  c) the use of steam was first used to sterilize media  d) the use of agar was first used to solidify bacterial growth    media  e) aseptic transfer of bacteria using platinum wires was first    proposed  f) the use of the Petri dish was started    </vt:lpstr>
      <vt:lpstr>In 1884, Christian Gram (Denmark) developed the Gram stain.</vt:lpstr>
      <vt:lpstr>In 1892, Dmitri Ivanovski (Russia) discovered the Tobacco Mosaic virus.</vt:lpstr>
      <vt:lpstr>With the proof of the Germ Theory of Disease, the next step in microbiology was to understand how this information could be used to prevent disease in clinical settings.      </vt:lpstr>
      <vt:lpstr>Edward Jenner (England) – in the late 1700’s he developed the first vaccine known in the western world; the vaccine he developed protected people from smallpox.</vt:lpstr>
      <vt:lpstr>Ignaz Semmelweis (Austria) – in the mid 1800’s he was perplexed over the high numbers of cases or puerperal fever in mothers of newborn babies;  he hypothesized that perhaps the doctors delivering the babies should WASH THEIR HANDS!!</vt:lpstr>
      <vt:lpstr>Joseph Lister (England) – in the mid 1800’s he was the founder of antiseptic surgery and the use of antiseptics in health care.</vt:lpstr>
      <vt:lpstr>Florence Nightingale (England) in the mid 1800’s she introduced cleanliness and other antiseptic techniques to nursing practice and started nursing education.</vt:lpstr>
      <vt:lpstr>John Snow (England) – in the mid 1800’s he mapped the cases of cholera in London and started the studies of infection control and epidemiology.</vt:lpstr>
      <vt:lpstr>Also knowing that microbes cause diseases,  microbiologists and physicians began to work to develop chemotherapeutic agents to selectively destroy bacteria to treat humans with infectious diseases.   Selective toxicity – the ability to kill infectious organisms without killing the infected human.    </vt:lpstr>
      <vt:lpstr>Paul Ehrlich (Germany) – in the early 1900’s he began the study of chemotherapy and developed the first lab synthesized drug, used to treat a disease, that was selectively toxic.</vt:lpstr>
      <vt:lpstr>Alexander Fleming (England) – in 1929, he discovered penicillin, the first true antibiotic.</vt:lpstr>
      <vt:lpstr>Today, microbiology is in the modern era and has largely untapped room for exploration in the fields of epidemiology, genetic engineering, immunology, vaccines, bioremediation and in industry.  We also must be aware of the dangers associated with some of these advancements as well as the possibilities of using microbes as tools of bioterrorism.    </vt:lpstr>
      <vt:lpstr>EPIDEMIOLOGY  - the study of the effects of disease on populations, the transmission, incidence and frequency of disease.     </vt:lpstr>
      <vt:lpstr>The CDC (Centers for Disease Control and Prevention-  headquartered in Atlanta) is the main source of  epidemiologic information in the U.S.    The CDC publishes the MMWR (Morbidity and Mortality  Weekly Report), which provides information on the  morbidity (sickness) and mortality (death) due to  reportable (notifiable) diseases.    </vt:lpstr>
      <vt:lpstr>With reportable diseases there is a phenomenon called the  ICEBERG EFFECT:   - the number of cases of reportable illness in the MMWR is   assumed to underestimate the real number of    people in the population with each disease     </vt:lpstr>
      <vt:lpstr>Disease outbreaks can be classified by their frequency of occurance:   Sporadic = a few isolated cases widespread in a population     that occur in an unpredictable manner   Endemic = a constant number of cases seen over a long     period of time in a specific region   Epidemic = a drastic increase in the number of cases, beyond     what is expected for a population   Pandemic = an epidemic that occurs across continents  </vt:lpstr>
      <vt:lpstr>Some epidemiologic terms commonly used in medicine:   Symptoms vs. signs of disease, are they different things?    Symptoms are the subjective feelings of the patient    and include:    Signs are the objective findings of medical      personnel and include:   (Syndromes are diseases that are always accompanied by a   specific group of signs and symptoms)  </vt:lpstr>
      <vt:lpstr>There are certain recognized phases of infectious disease:   Incubation period = the period when an infection first       occurs when no signs or symptoms      are yet apparent  Prodromal period = the period during an infection when      the patient first begins to      notice signs and symptoms  Disease period = the period when the infection causes       illness (disease)  Decline period = when the signs and symptoms begin to go away   Convalescence period = the period during an infection when      signs and symptoms resolve and the      patient  recuperates  </vt:lpstr>
      <vt:lpstr>Stages of disease – identify the stages of infection in a person suffering from a cold sore.</vt:lpstr>
      <vt:lpstr>Communicable diseases are those diseases that are transmitted   (passed) directly or indirectly from one person to  another.  - chicken pox* - herpes simplex I  - measles*  - typhoid fever     - tuberculosis (TB)  Contagious diseases* are communicable diseases that can be  easily passed from one person directly to another.  Non-communicable diseases are not easily transmitted from  one person to another and normally grow outside the  body. </vt:lpstr>
      <vt:lpstr>Reservoirs of disease are long term animate or inanimate  objects that serve as a habitat for an infectious  agent.   - a FOMITE is an inanimate (non-living) object   that serves as a reservoir of disease;    give some examples.    </vt:lpstr>
      <vt:lpstr> - a VECTOR is an animal that transmits disease.   - zoonotic diseases are infections that      animals get and which can be passed     on to humans    - vectors can be described as:    MECHANICAL vectors, which passively     carry the disease    BIOLOGICAL vectors, where the vector is a     necessary part in the transmission      of the pathogen and participates      in its life cycle </vt:lpstr>
      <vt:lpstr> - a CARRIER is a person that transmits disease to     another person    - ACTIVE carriers have an overt clinical case     of the disease   - CONVALESCENT carriers have largely     recovered but continue to harbor    large numbers of the pathogen   - ASYMPTOMATIC carriers (= healthy) carry    the pathogen but aren’t ill   - INCUBATION carriers incubate the pathogen in     large numbers but are not yet ill   - CHRONIC carriers harbor the pathogen for months,    years or a lifetime after recovering from the    illness </vt:lpstr>
      <vt:lpstr>INFECTIOUS DISEASE TRANSMISSION usually occurs in  one of the following ways:   CONTACT   - direct: touching, kissing, sexual intercourse   - indirect: fomites   - respiratory droplets that travel less than one meter     from the reservoir to the host  VEHICLES   - airborne droplets that travel more than       one meter from the reservoir to the host   - waterborne   - food-borne (food poisoning)  VECTORS   - mechanical   - biological </vt:lpstr>
      <vt:lpstr>CATEGORIES OF INFECTIONS     </vt:lpstr>
      <vt:lpstr> 1. LOCAL INFECTIONS  2. FOCAL INFECTIONS  3. METASTATIC INFECTIONS   4. PRIMARY INFECTIONS  5. SECONDARY INFECTIONS    6. SUPERINFECTIONS    </vt:lpstr>
      <vt:lpstr> 7. ACUTE INFECTIONS  8. CHRONIC INFECTIONS  9. LATENT INFECTIONS   10. SUBCLINICAL INFECTIONS   11. EXOGENOUS INFECTIONS  12. ENDOGENOUS INFECTIONS    </vt:lpstr>
      <vt:lpstr> 13. NOSOCOMIAL INFECTIONS  14. IATROGENIC INFECTIONS   15. OPPORTUNISTIC INFECTIONS   16. SYSTEMIC INFECTIONS  17. BACTEREMIA  18. SEPTICEMIA  19. TOXEMIA  20. VIREMIA  </vt:lpstr>
      <vt:lpstr> 21. PYOGENIC INFECTIONS  22. PYROGENIC INFECTIONS   23. TERMINAL INFECTION     </vt:lpstr>
      <vt:lpstr>STUDY THE CHEMISTRY HOMEWORK WHICH IS ALSO ON LECTURE TEST #1    </vt:lpstr>
      <vt:lpstr>LEARNING OBJECTIVES FOR LECTURE TEST 1   - be able to cite characteristics which scientists generally use to identify   living organisms from non-living things  - be able to give reasons why people study microbiology and list the types of    microorganisms  - describe the positive and negative impacts microbes play on human life  - describe the burden of microbial diseases comparing the differences between   the developed and developing countries of the world  - explain the importance of microbes in various industries  - define “aseptic technique”  and its role in preventing the spread of   pathogens  - understand the functions of the CDC, NIH and WHO  - give the characteristics which differentiate prokaryotic from     eukaryotic cells  - explain the units of measure needed to measure various microbes  - be able to write and recognize scientific names; tell what is meant by   an organism’s genus and species and who was Carolus Linnaeus  - be able to list the levels of classification from domain through species  - explain how organisms are classified in each of the different kingdoms    and the characteristics of organisms in each kingdom  </vt:lpstr>
      <vt:lpstr> - Explain the difference between autotrophs and heterotrophs  - Explain the concepts of abiogenesis, Koch’s postulates, the “germ    theory of disease” and selective toxicity  - Explain the major contributions of Jannsen, Van Leeuvanhoek,    Hooke, Pasteur, Koch, Ivanovski, Jenner, Semmelweiss,   Lister, Nightingale, Snow, Ehrlich and Fleming to the field   of microbiology  - Be able to compare and contrast different types of microscopes  - Explain what epidemiology is and the role the CDC plays  - Understand the purpose of the MMWR and what the “iceberg effect”    refers to  - Be able to distinguish and use the terms sporadic, endemic, epidemic   and pandemic when referring to disease outbreaks  - Explain the difference and give examples of signs and symptoms of   disease; explain the concept of disease syndromes  - Use the terms incubation, prodromal, infection and convalescent     periods of infections properly  </vt:lpstr>
      <vt:lpstr> - Be able to distinguish between the terms contagious, communicable   and non-communicable disease  - Be able to distinguish between fomite, vector and carrier reservoirs    of disease  - Be able to explain what zoonotic diseases are and give examples  - Be able to explain how mechanical and biological vectors differ  - Be able to explain how humans acquire infections by contact, vehicles   and vectors  - Be able to understand various adjectives that describe infectious   diseases  - Be able to discuss and explain all the bold print words in the    chemistry homework as well as answer similar questions    found in the chemistry homework    </vt:lpstr>
    </vt:vector>
  </TitlesOfParts>
  <Company>Valencia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Test 1 Packet</dc:title>
  <dc:creator>Office of Information Technology</dc:creator>
  <cp:lastModifiedBy>Doc G</cp:lastModifiedBy>
  <cp:revision>101</cp:revision>
  <dcterms:created xsi:type="dcterms:W3CDTF">2010-05-07T14:34:19Z</dcterms:created>
  <dcterms:modified xsi:type="dcterms:W3CDTF">2016-08-31T16:25:09Z</dcterms:modified>
</cp:coreProperties>
</file>